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361" r:id="rId3"/>
    <p:sldId id="257" r:id="rId4"/>
    <p:sldId id="370" r:id="rId5"/>
    <p:sldId id="258" r:id="rId6"/>
    <p:sldId id="259" r:id="rId7"/>
    <p:sldId id="260" r:id="rId8"/>
    <p:sldId id="261" r:id="rId9"/>
    <p:sldId id="262" r:id="rId10"/>
    <p:sldId id="363" r:id="rId11"/>
    <p:sldId id="365" r:id="rId12"/>
    <p:sldId id="366" r:id="rId13"/>
    <p:sldId id="369" r:id="rId14"/>
    <p:sldId id="263" r:id="rId15"/>
    <p:sldId id="367" r:id="rId16"/>
    <p:sldId id="503" r:id="rId17"/>
    <p:sldId id="371" r:id="rId18"/>
    <p:sldId id="372" r:id="rId19"/>
    <p:sldId id="373" r:id="rId20"/>
    <p:sldId id="504" r:id="rId21"/>
    <p:sldId id="377" r:id="rId22"/>
    <p:sldId id="791" r:id="rId23"/>
    <p:sldId id="798" r:id="rId24"/>
    <p:sldId id="799" r:id="rId25"/>
    <p:sldId id="378" r:id="rId26"/>
    <p:sldId id="379" r:id="rId27"/>
    <p:sldId id="376" r:id="rId28"/>
    <p:sldId id="374" r:id="rId29"/>
    <p:sldId id="375" r:id="rId30"/>
    <p:sldId id="506" r:id="rId31"/>
    <p:sldId id="505" r:id="rId32"/>
    <p:sldId id="792" r:id="rId33"/>
    <p:sldId id="507" r:id="rId34"/>
    <p:sldId id="490" r:id="rId35"/>
    <p:sldId id="793" r:id="rId36"/>
    <p:sldId id="491" r:id="rId37"/>
    <p:sldId id="493" r:id="rId38"/>
    <p:sldId id="494" r:id="rId39"/>
    <p:sldId id="495" r:id="rId40"/>
    <p:sldId id="496" r:id="rId41"/>
    <p:sldId id="510" r:id="rId42"/>
    <p:sldId id="492" r:id="rId43"/>
    <p:sldId id="497" r:id="rId44"/>
    <p:sldId id="498" r:id="rId45"/>
    <p:sldId id="794" r:id="rId46"/>
    <p:sldId id="508" r:id="rId47"/>
    <p:sldId id="500" r:id="rId48"/>
    <p:sldId id="501" r:id="rId49"/>
    <p:sldId id="264" r:id="rId50"/>
    <p:sldId id="265" r:id="rId51"/>
    <p:sldId id="511" r:id="rId52"/>
    <p:sldId id="877" r:id="rId53"/>
    <p:sldId id="512" r:id="rId54"/>
    <p:sldId id="513" r:id="rId55"/>
    <p:sldId id="514" r:id="rId56"/>
    <p:sldId id="515" r:id="rId57"/>
    <p:sldId id="528" r:id="rId58"/>
    <p:sldId id="529" r:id="rId59"/>
    <p:sldId id="525" r:id="rId60"/>
    <p:sldId id="516" r:id="rId61"/>
    <p:sldId id="750" r:id="rId62"/>
    <p:sldId id="517" r:id="rId63"/>
    <p:sldId id="518" r:id="rId64"/>
    <p:sldId id="519" r:id="rId65"/>
    <p:sldId id="520" r:id="rId66"/>
    <p:sldId id="521" r:id="rId67"/>
    <p:sldId id="522" r:id="rId68"/>
    <p:sldId id="524" r:id="rId69"/>
    <p:sldId id="530" r:id="rId70"/>
    <p:sldId id="531" r:id="rId71"/>
    <p:sldId id="532" r:id="rId72"/>
    <p:sldId id="534" r:id="rId73"/>
    <p:sldId id="536" r:id="rId74"/>
    <p:sldId id="538" r:id="rId75"/>
    <p:sldId id="535" r:id="rId76"/>
    <p:sldId id="537" r:id="rId77"/>
    <p:sldId id="649" r:id="rId78"/>
    <p:sldId id="650" r:id="rId79"/>
    <p:sldId id="652" r:id="rId80"/>
    <p:sldId id="651" r:id="rId81"/>
    <p:sldId id="654" r:id="rId82"/>
    <p:sldId id="653" r:id="rId83"/>
    <p:sldId id="751" r:id="rId84"/>
    <p:sldId id="655" r:id="rId85"/>
    <p:sldId id="753" r:id="rId86"/>
    <p:sldId id="756" r:id="rId87"/>
    <p:sldId id="757" r:id="rId88"/>
    <p:sldId id="758" r:id="rId89"/>
    <p:sldId id="795" r:id="rId90"/>
    <p:sldId id="759" r:id="rId91"/>
    <p:sldId id="762" r:id="rId92"/>
    <p:sldId id="763" r:id="rId93"/>
    <p:sldId id="761" r:id="rId94"/>
    <p:sldId id="764" r:id="rId95"/>
    <p:sldId id="765" r:id="rId96"/>
    <p:sldId id="766" r:id="rId97"/>
    <p:sldId id="767" r:id="rId98"/>
    <p:sldId id="768" r:id="rId99"/>
    <p:sldId id="797" r:id="rId100"/>
    <p:sldId id="796" r:id="rId101"/>
    <p:sldId id="769" r:id="rId10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58.wmf"/><Relationship Id="rId4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58.wmf"/><Relationship Id="rId4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58.wmf"/><Relationship Id="rId4" Type="http://schemas.openxmlformats.org/officeDocument/2006/relationships/image" Target="../media/image6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58.wmf"/><Relationship Id="rId4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5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58.wmf"/><Relationship Id="rId4" Type="http://schemas.openxmlformats.org/officeDocument/2006/relationships/image" Target="../media/image83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5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58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5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58.wmf"/><Relationship Id="rId4" Type="http://schemas.openxmlformats.org/officeDocument/2006/relationships/image" Target="../media/image10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58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5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58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58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58.wmf"/><Relationship Id="rId4" Type="http://schemas.openxmlformats.org/officeDocument/2006/relationships/image" Target="../media/image127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8.wmf"/><Relationship Id="rId1" Type="http://schemas.openxmlformats.org/officeDocument/2006/relationships/image" Target="../media/image58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58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58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5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wmf"/><Relationship Id="rId1" Type="http://schemas.openxmlformats.org/officeDocument/2006/relationships/image" Target="../media/image58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58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58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wmf"/><Relationship Id="rId1" Type="http://schemas.openxmlformats.org/officeDocument/2006/relationships/image" Target="../media/image58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58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58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wmf"/><Relationship Id="rId1" Type="http://schemas.openxmlformats.org/officeDocument/2006/relationships/image" Target="../media/image58.w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58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5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403.8137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8T02:54:56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13924 3927 172 0,'11'12'66'0,"10"3"-36"0,18-4-37 15,-18-5 10-15,28-6-3 16,18-8 2-16,4-4 1 15,3-21 1-15,14 1-2 16,7-6-2-16,4 0 3 0,-7-18 2 16,-11-6 2-16,-10-11 10 15,-11-7 4-15,-8 10 6 16,-20-13 4-16,-14 13-13 16,-15-10-3-16,-10 19-9 15,-10 5-2-15,-22 18-7 16,-25 20 0-16,-10 18-6 15,0 18 1-15,-7 14 6 16,3 6 3-16,8 12 1 16,10 21-2-16,11 11-4 0,13 12 0 15,8 21 0-15,17 14 2 16,11-5 1-16,18-13 1 16,14-5-3-16,10-21 2 15,25-14 7-15,25-18 6 16,3-27 3-16,22-17 0 15,6-9-3-15,1-3-2 16,-15-3-4-16,-14-3 1 16,-10-2-9-16,-4-1 0 15,-11-3-75-15,-6-17-33 16,-11-12 3 0</inkml:trace>
  <inkml:trace contextRef="#ctx0" brushRef="#br0" timeOffset="417.9618">15653 2316 184 0,'21'30'71'0,"7"20"-38"0,25 29-41 16,-28-41 12-16,10 12-2 16,7 0 1-16,15 3 1 15,3 12 2-15,3-12-3 16,-3-9-2-16,-7-18 2 0,-3-8-7 0,-8-30 1 16,-3-11-1-1,-4-16-1-15,-3-22 1 0,-4-30 0 16,-10 2 0-16,-4-11 3 15,-7 3 2-15,-7 24 2 16,-4 23-4-16,-6 23-1 16,-19 33 1-16,-24 27 2 15,-24 34 0-15,-11 27 2 16,-11 15 0-16,-7 15 1 16,0-7-18-16,22-17-7 15,20-21-26-15,18-17-38 16,18-24 16-1</inkml:trace>
  <inkml:trace contextRef="#ctx0" brushRef="#br0" timeOffset="1154.0247">14002 4906 120 0,'21'6'46'0,"11"-3"-24"0,59 9-24 0,-41 0 11 15,17-7-2-15,35-2 1 16,29-3 0-16,24-6 0 15,25 1-4-15,10-4-1 16,11 3-1-16,-14 6 1 0,4 0 0 16,-11 0-4-16,-25 0 1 15,-14 0 13-15,-10 6 8 16,-19 0-6-16,-13-3-1 16,-21 0-6-16,-18-1-3 0</inkml:trace>
  <inkml:trace contextRef="#ctx0" brushRef="#br0" timeOffset="4112.3302">14460 5150 84 0,'-3'-9'33'0,"-4"6"-18"0,-4-2-7 16,1-1 11-16,-8-6-9 15,-10-3-3-15,-15-17-4 16,-20-12-3-16,-4-21-2 16,-7-8 1-16,-7-10 1 15,-11-14 0-15,4-3 15 0,3 3 7 16,11-3-10-16,7-11-5 15,7-13-6 1,11 1-2-16,10-21 1 0,18-9-5 0,17-27-1 16,15-22-4-16,13-13 1 15,33-3-6 1,24 1-1-16,7-4 11 16,18 36 0-16,17-6 4 15,8 6 1-15,21 23 2 16,17 15-1-16,11 12-1 15,18 17-2-15,-1 7-1 16,32 17 4-16,-3 23 1 16,7 9 0-16,-4 18-2 0,-6 24-2 15,-29 2-1-15,-7 30-1 16,-18 8 3-16,-24 22 0 16,-22 13 3-1,-17 13-1-15,-14 32 2 0,-11 18 2 16,-11 17 2-16,-10 32-1 15,-17-2-1-15,-1 70-6 16,-17-29 1-16,-18 0-2 16,-14 0 0-16,-1-27 6 15,-6 12 2-15,-7-6 4 16,-7 12 4-16,-11 3-6 16,-10-24-2-16,-15 13-1 15,-17-4-1-15,7-38-2 16,7-6 5-16,7-21 5 0,4-17 5 15,-1-12 2-15,1-20-6 0,6-3 0 16,8-15-6-16,0-15-2 16,10-9-5-16,7-11-2 15</inkml:trace>
  <inkml:trace contextRef="#ctx0" brushRef="#br0" timeOffset="8224.7322">13949 5150 96 0,'14'-14'38'0,"-7"11"-20"0,7 0-21 0,-3 3 8 0,6 0-6 15,26 3 0-15,13 2 1 16,15 4 2-16,3-6-1 16,17-3-1-16,15 0 3 15,4-3 0-15,-1-3 7 16,18 3 6-16,4 1 3 16,-4 2 1-16,14 0-7 15,3 5-3-15,-10 4 1 16,4-3 0-16,10 6-5 15,-3-6-4-15,-8-3-1 0,19 3 1 16,-12-3 1-16,-13-3 1 16,-8-3 0-16,4-3-84 15</inkml:trace>
  <inkml:trace contextRef="#ctx0" brushRef="#br0" timeOffset="8975.061">21703 3222 280 0,'-14'-30'104'0,"7"-5"-56"0,0 14-58 0,3 16 14 15,1-7-38-15,-1-3-15 16,-3 0-19-16,-4 1-6 16,-13 2 31-16,-22 12 17 15,-28 6 43-15,-4 3 19 16,-3 2 7-16,10 1 2 15,15 6-25-15,14-1-12 16,14-5-5-16,20 6-6 0,16 8 2 0,16 7 3 16,29 17 1-16,18 11-4 15,3-2-1 1,0 12 3-16,-11-10 1 16,-6-2 0-16,-8 9-2 0,-17-6 1 15,-14-4 1-15,-15-2 3 16,-17-3 2-16,-28 3-3 15,-32-6-1-15,-1-15-21 16,5-23-10-16,13-18-30 16,19-35-40-1,24-21 26-15</inkml:trace>
  <inkml:trace contextRef="#ctx0" brushRef="#br0" timeOffset="9183.6857">22705 3395 64 0,'3'156'27'0,"-6"-88"-14"0,-8 23-15 0,4-32 6 16,-3 14-3-16,-5 3 2 16,1 1-2-16,0-10-1 15,4-11-10-15,-1-20-6 16,0-10 3-16,4-20 5 15,7-38-11-15,4-21-4 16</inkml:trace>
  <inkml:trace contextRef="#ctx0" brushRef="#br0" timeOffset="9384.0005">22998 2390 244 0,'-11'38'93'0,"-3"6"-50"0,7 30-52 16,7-39 12-16,0 3-40 15,3 3-12-15,1-3-7 16,-1-11 1-16,1 2-7 16,7-14-3-16</inkml:trace>
  <inkml:trace contextRef="#ctx0" brushRef="#br0" timeOffset="10221.3462">23467 3113 104 0,'0'26'41'0,"0"16"-22"0,3 19-25 0,1-17 8 16,-1 15-2-16,-3 9 0 15,0-4 26-15,-3-8 15 16,-1-9 14-16,1-8 6 16,-1-10 5-16,1-8 1 15,-4-10-36-15,0 1-13 16,0-18-9-16,3-11-5 0,4-16-3 16,7-17-11-16,11-9-4 0,10-2-6 15,11-10-1-15,21 1 7 16,7-7 6-16,3 10 5 15,-6-13 2-15,-11 21 1 16,-7 18 0-16,-8 6-5 16,1 32-1-16,-11 24 3 15,-3 14 1-15,-7 15 2 16,-1 6 2-16,-3 20-3 16,1 6 0-16,-1 1 1 15,7-16 0-15,4-5 0 0,3-15 2 16,4-6 1-16,3-11 1 15,4-13-2 1,6-14 1-16,1-17-29 0,-3-28-11 16,-1-22 2-16,-3-10 3 15,0-32 16-15,3-23 10 16,-3-6 4-16,-4-12 2 16,-7 3 6-16,-3 26 6 15,-7 33-2-15,-1 17 2 16,1 33-9-16,7 23-2 15,3 39-3-15,11 26 0 16,6 26 0-16,5 27 0 16,17 6 2-16,3 2 0 0,5-2-3 15,2 0 2-15,-10-15 3 16,-7-15 1 0,-3-9-1-16,-1-11-2 0,-7-18 3 15,-10-8 2-15,-7-16 9 16,-4-14 5-16,0-29-9 15,1-30-3-15,-1-12-18 16,4-38-6-16,-1-20-9 16,-2 2-4-16,-5 15 17 15,-13 33 8-15,-11 23 20 16,-14 23 8-16,-29 21-3 16,-17 39-1-16,-17 23-5 15,-18 11 1-15,-18 18-4 16,-7 21-1-16,-7 0-2 15,-4-3 0-15,15 3-4 0,17-6-3 16,14-6-25-16,15-9-9 16</inkml:trace>
  <inkml:trace contextRef="#ctx0" brushRef="#br0" timeOffset="10896.3305">22645 3119 288 0,'-50'-80'110'0,"40"72"-60"0,3 2-65 0,7 12 13 15,0 8-5-15,3 19 2 16,8 2-8-16,7 0-4 16,10 15 9-16,14 12-3 0,0 6 0 0,-3 5 7 15,-4 3 1 1,-6-2 3-16,-12-1 0 0,-6 10 2 16,-11-1 1-16,-7-5 10 15,-4-10 6-15,-3-11 1 16,-3-9 0-16,2-6-8 15,5-6-3-15,-4-11-3 16,7-6-1-16,-4 2-1 16,8-8 0-16,-4-9-7 15,7-3-2-15,0-3-9 16,10-3-4-16,1-9-52 16,10-14-21-16,11-18-7 15</inkml:trace>
  <inkml:trace contextRef="#ctx0" brushRef="#br0" timeOffset="11426.1884">22987 2352 60 0,'-11'-30'24'0,"8"24"-12"0,3 0-10 0,0 6 6 16,0 0-9-16,-4 12-1 16,1 9 2-16,-8 20 2 15,-3 9-25-15,0 12-9 16,0-7 9-16</inkml:trace>
  <inkml:trace contextRef="#ctx0" brushRef="#br0" timeOffset="12982.6463">25781 4265 160 0,'-18'-23'60'0,"8"11"-32"0,-1 3-24 15,4 6 15-15,4 0-7 16,3 0 1-16,3-2-8 15,11-4-3-15,7 3-1 16,15 0-1-16,6 6 0 0,4-6 0 16,14 6 0-16,3 6 0 0,-3-6 0 15,-7 6-3-15,-7 0 2 16,-4 3 1-16,-6-1 0 16,-12 7-3-16,-2 20 2 15,-19 12 1-15,-10 12 0 16,-21 18 0-16,-22 20 0 15,-6 8 0-15,3 7 0 16,-3-9-9-16,10-18-2 16,14-17-40-1,21-21-46-15,19-24 25 16</inkml:trace>
  <inkml:trace contextRef="#ctx0" brushRef="#br0" timeOffset="13267.4449">26688 4524 88 0,'7'32'33'0,"-4"15"-18"0,11 15-16 16,-7-21 7-16,11 12-4 15,14-3 1-15,7-6-11 16,3-11-4-16,14-19 1 16,4-17 4-16,-7-23 21 15,-7-12 13-15,-7-9 11 16,-11-12 4-16,-10-15-7 15,-11-5-2-15,-11 11-14 16,-6 15-4-16,-19 12-9 16,-2 27-8-16,-12 25-2 0,-9 22 2 15,-8 14 1-15,3 3-2 16,8 0 2-16,13 3-41 16,12-15-19-16,17-23-16 15</inkml:trace>
  <inkml:trace contextRef="#ctx0" brushRef="#br0" timeOffset="13537.3144">27326 4033 196 0,'50'-79'74'0,"-43"70"-40"0,0 6-38 0,-4 9 13 15,1 9-10-15,3 11 1 16,3 18-2-16,4 6 0 16,18 9 2-16,7 6-11 0,10-15-3 15,4-15 2-15,4-12 5 16,3-26 6-16,3-11 5 0,1-13 12 15,-8-14 5-15,-10-21 8 16,-11-17 5-16,-13-979-10 16,-15 1969-1-16,-22-967-10 15,-6 12 0-15,-10 12-10 16,-19 8-4-16,-6 15-3 16,-1 18 0-16,-10 21-30 15,25 8-15-15,17 9-59 16</inkml:trace>
  <inkml:trace contextRef="#ctx0" brushRef="#br0" timeOffset="13664.683">28617 4236 160 0,'14'0'63'0,"-10"0"-34"0,-1 6-38 0,1 0 9 15,-4 20-68-15,-11 9-27 16</inkml:trace>
  <inkml:trace contextRef="#ctx0" brushRef="#br0" timeOffset="14138.7847">19787 5562 124 0,'-17'-30'46'0,"17"27"-24"0,21 3-30 15,7 3 5-15,32-3 0 16,25-3 3-16,45-8-1 16,29-1 0-16,56 0 1 15,43 0 2-15,34-5-3 16,40 5-2-16,42 9 4 16,32 9 3-16,21 29-14 0,14 12-6 15,0 3-1-15,7 15 2 16,-4 5 11-16,-24-8 7 15,-18-9-1-15,-21-9 1 16,-14-11-1-16,-25-7 1 16,-28-8 7-16,-21-1 3 15,-25-11-6-15,-18 21-2 16,-17-7-12-16,-32 4-5 16,-14-4-32-16,-24 7-11 15</inkml:trace>
  <inkml:trace contextRef="#ctx0" brushRef="#br0" timeOffset="16019.11">25848 3833 180 0,'-18'-3'68'0,"22"18"-36"0,6 0-42 0,1-4 11 16,10 7-5-16,11 3 2 0,17 8 1 15,11 3 1-15,0 4 0 16,-3 2 0-16,-8 0 2 0,-6-3-3 16,-12-8 0-16,-13-4 3 15,-8-2 3-15,-6-3 2 16,-15-4 1-16,-13 1-7 15,-19-3 0-15,1 11-1 16,3 4 2-16,4-7-3 16,7 1-2-16,10-1-20 15,8 1-10-15,6 5 12 16,8 10 7-16,17 17 6 16,3 2 6-16,1 34-1 15,0 8-1-15,-4 0 9 16,-3-9 6-16,-8-9 12 15,-6-5 8-15,-11-12-1 16,-15-4 2-16,-9-8-9 0,-8-3-4 16,-3-17-9-16,-8-7-4 15,4-17-19-15,4-15-6 16,14-20-48 0,21-21-50-16,28-24 30 15</inkml:trace>
  <inkml:trace contextRef="#ctx0" brushRef="#br0" timeOffset="16286.1511">26504 4339 184 0,'43'-56'68'0,"6"53"-36"0,18 3-33 0,-32 3 12 15,18 6-10-15,21 14 0 16,18 10-3-16,14-1 0 0,0 3 2 16,14 1-22-16,-8-13-10 0,-9-2 11 15,-19-21 9-15,-17-6 34 16,-14-15 18-16,-17-11 13 15,-19-3 7-15,-13-1-26 16,-15-2-9-16,-13 15-21 16,-26 2-7-16,-13 21-10 15,-26 32-5-15,-27 24-10 16,-14 18-3-16,-12 26-14 16,1 11-4-16,21-2-18 15,29-24-23 1,27-14 33-16</inkml:trace>
  <inkml:trace contextRef="#ctx0" brushRef="#br0" timeOffset="16443.355">27100 4727 156 0,'99'0'60'0,"-71"15"-32"0,11 8-24 0,-25 1 13 16,4 8-6-16,0 6-1 15,-4 0-4-15,3 15-1 16,8-6-3-16,21 0-4 0,17-3-1 15,22-8-78 1</inkml:trace>
  <inkml:trace contextRef="#ctx0" brushRef="#br0" timeOffset="16560.3884">28677 5027 308 0,'11'-12'115'0,"-11"15"-62"0,0-6-64 15,0 3-43 1,-7 12-36-16,-7 17-24 15,-7-14-5-15</inkml:trace>
  <inkml:trace contextRef="#ctx0" brushRef="#br0" timeOffset="18538.8044">26398 4868 260 0,'-10'-24'96'0,"6"30"-52"0,4 12-58 16,-7-3 14-16,0 14-20 16,0 18-2-16,-4 0-41 15,4 3-19-15,0 6 5 16,7-15 6-16</inkml:trace>
  <inkml:trace contextRef="#ctx0" brushRef="#br0" timeOffset="18838.2705">26801 4118 132 0,'-22'-123'52'0,"15"67"-28"0,-3-12-30 0,6 57 0 15,1 17-6 1,-1 8 5-16,4 16 3 15,-3 11 3-15,3 15 1 16,0 5 0-16,7 16 2 16,3 8-3-16,4-6 0 15,11-2 7-15,-4-10 6 16,0-8 7-16,1-3 5 16,-1 6 3-16,0-9 1 15,-3-6-11-15,-4-6-5 0,-4-6-7 16,-3 1-4-16,-7-4 2 0,-7-6 0 15,-3 1 1-15,-8-7-27 16,-7-5-9-16,1-15-52 16</inkml:trace>
  <inkml:trace contextRef="#ctx0" brushRef="#br0" timeOffset="18978.1485">26815 4309 160 0,'14'-20'63'0,"14"17"-34"0,7 6-34 15,-17 12 10-15,10-4-5 16,22 7 0-16,13 3-53 16,11-4-22-16,0-2 20 15,11-12 13-15</inkml:trace>
  <inkml:trace contextRef="#ctx0" brushRef="#br0" timeOffset="19112.522">27771 3942 196 0,'-4'-3'74'0,"11"9"-40"0,7 23-42 0,-3-14 10 16,3 6-23-16,7 14-9 16,7 3-17-16,18 3-6 15,0-5-1-15,0-1 1 16</inkml:trace>
  <inkml:trace contextRef="#ctx0" brushRef="#br0" timeOffset="19231.0181">27919 4236 212 0,'-60'0'82'0,"18"21"-44"0,-18 31-44 0,24-25 12 0,-17 20-9 16,0 15 0-16,8-4-29 16,9-2-14-16,12 6-34 15,13-9-14-15</inkml:trace>
  <inkml:trace contextRef="#ctx0" brushRef="#br0" timeOffset="19497.7134">28092 4465 152 0,'3'24'57'0,"-6"5"-30"0,-1 30-21 16,1-33 15-16,6 13-13 16,8 16-4-16,10 4-1 15,11 3 0-15,10-15-1 16,4-12-10-16,17-2-3 0,4-22-3 16,4-14-1-16,0-17 19 0,-4-15 8 15,-11-1 29-15,-10 10 13 16,-11 5-15-16,0 7-7 15,-10 8-24-15,0 6-7 16,-4 20-2-16,-3 4 0 16,-1 2-19-16,-3-2-9 15,4-7-34-15,-4-5-12 16,-10-15-10 0</inkml:trace>
  <inkml:trace contextRef="#ctx0" brushRef="#br0" timeOffset="19678.0091">28744 4404 108 0,'-77'-150'41'0,"31"103"-22"0,-46-48-25 0,53 54 6 0,-21-6-4 16,-14-3 3-16,-14 3 17 16,10 12 12-16,11 9-14 15,15 5-5-15,13 9-19 16,11 3-7-16,13 6 0 16,19 18 0-16,24 0 3 15,18 5 3-15,10-2-17 16,8 0-9-16,14 2 8 15,10-5 4-15</inkml:trace>
  <inkml:trace contextRef="#ctx0" brushRef="#br0" timeOffset="22995.9055">26423 4018 200 0,'-39'3'77'0,"25"6"-42"0,11 3-43 0,10-3 10 0,10 14-3 16,12-5 0-16,23 8 3 16,8-8 1-16,4 6-1 15,3-4-2-15,-7-5 3 0,-11-3 7 16,-6-7 5-16,-8-2 17 15,-7-3 7-15,-3-3-14 16,-4-2-6-16,-3-4-12 16,-4 3-3-16,-4 0-4 15,1-6-1-15,0-2-1 16,-4 5 0-16,0 6-3 16,-4 3-1-16,1-3-2 15,-1 6 2-15,-3-3 2 16,0 0 2-16,0 0 1 15,-7 3 1-15,0 6 0 16,-3-4 2-16,-1-2-1 0,0 3-1 16,1 6-2-16,-1-6-1 15,-3 9 2-15,-4-1 0 16,-3 7-2-16,0 11 0 16,3 3 2-16,1-11 2 15,3 8 0-15,0-11-1 16,7-1 1-16,-1-5-1 15,1-3 0-15,4 0 0 16,-1-9 2-16,-3-6 3 16,0-9-4-16,4 0-1 15,-1-14-29-15,-3-4-10 16,7-2-71-16</inkml:trace>
  <inkml:trace contextRef="#ctx0" brushRef="#br0" timeOffset="23522.9153">26610 3854 288 0,'-32'-44'110'0,"22"38"-60"0,13 12-63 0,-3 0 15 16,11 2-8-16,13 13 4 15,15 5 1-15,14 1 1 16,7 2 0-16,11-2 2 16,6 2 1-16,1-11-4 0,0-6 1 15,-11-4 2-15,-7-5 3 16,-11-6 2-16,-7-5 3 15,-6 2-3-15,-8 3 1 16,-7 0-7-16,-3 3-1 16,-8 0-5-16,1 3 1 15,-8 11 0-15,-3 13-1 16,-7 8 6-16,-3 9 1 0,-12 30-5 16,-6 14 0-1,-11 6 1-15,-6 21 3 0,-12 2-2 16,1 7 0-16,-1-16 1 15,1 7 0-15,-1-6 0 16,4-9 0-16,8-12 2 16,6-9 3-16,11-17 0 15,3-9 0-15,7-9-23 16,4-9-8-16,4-8-88 16,10-4-47-1,3-28 74-15</inkml:trace>
  <inkml:trace contextRef="#ctx0" brushRef="#br0" timeOffset="24004.1208">27954 3954 208 0,'-18'-41'77'0,"11"35"-42"0,-3 6-52 0,6 6 9 0,1 14-12 16,-1 7-3-16,4 26 10 15,4 32 5-15,3 24 6 16,0 2-1-16,3 19-1 0,12-7 3 16,2-5 2-16,1-15 2 15,0-18 3-15,-4-12 6 16,-7-14 2-16,0-12 8 16,-7-12 4-16,-3-5-1 15,-4-4 0-15,-11-5-14 16,-10-9-4-16,-4 2-5 15,-6-5-2-15,-1-6-17 16,-14-6-9-16,0-12-13 16,0-5-3-16,0-21-7 15,4-12-10 1,0-15 25-16,-4 1 49 0,7 8 25 16,11 12 1-16,7 11-1 15</inkml:trace>
  <inkml:trace contextRef="#ctx0" brushRef="#br0" timeOffset="24199.34">27570 4727 278 0,'31'-32'16'15,"22"-1"-9"-15,11 10-5 0,24 2 1 16,7 6-4-16,4 4-2 16,-7-4 2-16,-8 6 2 15,-2 6-2-15,-12 0-2 16,-6 3 4-16,-12 0 3 16,-6-3-1-16,-7 0-2 15,-4 3 0-15,-6-6-1 0,6 1-18 16,-3-4-5-16,3-6-40 31,4 6-32-31,-7 0 33 0</inkml:trace>
  <inkml:trace contextRef="#ctx0" brushRef="#br0" timeOffset="25008.4342">28702 4280 280 0,'0'-15'107'0,"7"15"-58"0,42 3-73 0,-20 0 12 16,24 9-7-16,31-6 3 15,8-6 10-15,-4 0 3 16,4 0 3-16,-11 0 0 0,-17-3 2 16,-5 0 10-16,-9 0 7 0,-15 0-6 15,-7 0 0-15,-6 0-9 16,-5 3-3-16,-3 0-1 15,-7 0 2 1,-3 3-3-16,-15 12-2 0,-10 11-3 16,-18 18 1-16,-17 18 1 15,-18 6 2-15,-21 14 1 16,-8 9 1-16,-6 3 0 16,0-3 2-16,13-11-1 15,8-13-1-15,14-11-4 16,18-15 0-16,13-8-9 15,11-10-2-15,15-14 1 16,13-12 1-16,15-17 3 16,10-13 4-16,11-17 3 15,14-11 4-15,0-1 2 0,-1 12 3 16,1 12-3-16,-3 8 0 16,2 18-3-16,-9 4-1 15,-5 22 1-15,1 19 2 16,4 14-1-16,-5 11 2 15,8-5 0-15,7 3 1 16,7 6-2-16,14-15-2 16,10 0 3-16,1-12 0 15,3-11 3-15,-7-6 1 16,-7-4-1-16,4-14 1 16,-4-14-6-16,-4 5-3 15,1 0-32-15,-8-3-13 16,-3 0-14-1,0-5-2-15,-14 2 36 0,0 0 46 16,-11 1 25-16,-3 8-20 16,-8 0-10-16,5 0-10 15,-8 12-4-15,3 0 1 16,-6 8-10-16,-1 28-2 0,5-1-56 16</inkml:trace>
  <inkml:trace contextRef="#ctx0" brushRef="#br0" timeOffset="25521.9023">25217 6103 260 0,'-7'-21'99'0,"10"21"-54"0,4-3-53 15,11-6-20-15,17 6 6 0,18-8 7 16,35 5 9-16,39 6 5 16,32 9-8-16,31 2-4 15,29 1-7-15,7 6 0 0,17-4 9 16,-13 1 5-16,-1 3 5 16,-17-9 3-16,-15-3 19 15,-10-4 8-15,-7-4-3 16,-7-1-1-16,-7 0-10 15,-1 0-4-15,8 3-9 16,0 3-1-16,-7 0-1 16,-11 2 0-16,-10 7-18 15,-18 12-8-15,-18-1-15 16,-17 7-7-16,-18-1-12 16,-21-2-22-16,-4 5 24 15</inkml:trace>
  <inkml:trace contextRef="#ctx0" brushRef="#br0" timeOffset="25702.1996">30314 6708 132 0,'-7'-26'52'0,"0"26"-28"0,-7 0-85 16,0-3-17-16</inkml:trace>
  <inkml:trace contextRef="#ctx0" brushRef="#br0" timeOffset="30759.6179">21904 3019 60 0,'-4'-3'24'0,"1"6"-12"0,6 0-5 15,-3-3 7-15,0-3-3 16,0-3-1-16,0 0-6 16,-7-6-1-16,-3-11 1 15,-11 2 0-15,-8-8 2 16,1 8 3-16,-4 4 2 15,1-1 3-15,-5 6-1 16,-2 3 0-16,-5 1-7 16,-3 8-2-16,-3 5-2 15,-7 13-4-15,3 6 1 0,3-1 1 16,8 9 0-16,3-2 0 0,7 2 0 16,4 6-3-16,3-2 0 15,11-7 2-15,4 3 0 16,6-8 1-16,8 8 0 15,10-2 0-15,11 14 0 16,10 12 0-16,4 0 0 16,-1 5 0-16,1-5 2 15,4 0 1-15,-8-12 1 16,-3-3 2-16,-1 15 3 16,-2 0 5-16,-1-6 1 0,4 3-6 15,-4-3-1-15,-3 3-6 16,3-6-2-16,-14-12 2 15,-4 0 3-15,-10-2 7 16,-14 2 4-16,-21 12-6 16,-25-3-1-16,-21 3-7 15,-7 3-2-15,-15-6-46 16,-13-6-20-16,3-20-17 16</inkml:trace>
  <inkml:trace contextRef="#ctx0" brushRef="#br0" timeOffset="36132.2601">20429 5856 184 0,'-77'-24'71'0,"34"21"-38"0,-10-3-41 0,18-5 12 15,-14-10-4-15,-29-8 0 16,1-4 4-16,-8-20 2 15,-10-14-2-15,-8-18-1 0,5-4 1 16,13-16-2-16,7-16-2 16,15-8 3-16,13-12 0 15,19-24 1-15,13-3 2 16,15-23-1-16,17 12 0 16,24-21-1-16,19 3 0 15,13 0-5-15,5-12 1 16,16 12 0-16,19 12 2 0,10-6-6 15,17 12 1-15,25 5 1 16,15 1 3-16,13 5-5 16,18 15 1-16,25-14-4 15,25 26 0-15,24 11 1 16,14-5 4-16,25 12-1 16,18 5 1-16,14 12 0 15,-4 27 0-15,18 17 2 16,0 18 0-16,7 15 0 15,-11 8 0-15,8 18 0 16,13 21 0-16,-17 17 0 16,0 27 0-16,0 0-3 15,3 17 2-15,54 15-4 16,-51 18-1-16,-13-6 0 0,-28 17 4 16,-29 12 1-16,-17 6 3 15,-28 3-1-15,-22 9-1 16,-24 9-2-16,-36-9-1 15,-21 9-1-15,-24 8 3 16,-29-17 2-16,-21 17 4 16,-28-5-4-16,-21-18-1 15,-22 21 0-15,-24-13 2 16,-10-8-1-16,-19 12-1 16,-17 0 1-16,-24-15-1 15,-19 6-3-15,-10-15 2 16,-6-8 3-16,-12-13 3 0,11-20-2 15,4-11 0 1,-4-4-1-16,0-11-2 0,14-7 3 16,0-5 0-16,-3-3-1 15,3-3 1-15,-11 6-22 16,-6-6-9-16,-18 0-48 16</inkml:trace>
  <inkml:trace contextRef="#ctx0" brushRef="#br0" timeOffset="37832.9116">15924 5133 160 0,'-21'-47'63'0,"18"20"-34"0,3-2-38 15,3 20 9-15,4-6-4 16,11-8 2-16,17-10-4 16,18-5 2-16,14 3 2 15,11 2 1-15,21 7 3 0,13 5-3 16,-2 1 0-16,-11 2 1 16,-1 6 0-16,-2 7-3 0,-12-7 2 15,-13 9 5-15,-15 0 2 16,-10-3-2-1,-11 3-3-15,-13 3-55 16,-15 3-35-16,-14-3 36 16</inkml:trace>
  <inkml:trace contextRef="#ctx0" brushRef="#br0" timeOffset="39240.0116">18923 5950 228 0,'-71'-59'88'0,"61"33"-48"0,6-4-53 15,8 13 9-15,14-4-9 16,31 6 0-16,32-2 7 16,32-4 3-16,32 9 3 15,27 9-22-15,26 3-8 0,24 21-47 16</inkml:trace>
  <inkml:trace contextRef="#ctx0" brushRef="#br0" timeOffset="39961.4252">19547 5609 200 0,'-24'-18'77'0,"24"9"-42"0,0 12-48 16,10 0 9-16,26 0-14 15,24 3-1-15,49 3-6 16,29-9-1-16,48 3-37 16,23 0-16-16</inkml:trace>
  <inkml:trace contextRef="#ctx0" brushRef="#br0" timeOffset="42036.1248">30180 4645 24 0,'0'3'11'0,"-3"2"-6"0,-4 10-8 16,-4 0 2-16,-7 2 1 15,-13 25 0-15,-19 2 2 16,-6 14 3-16,-18 13 13 15,-18 3 6-15,-10 11-6 16,-4 9 0-16,-14 9-9 16,-14-9-3-16,7-6-3 15,-4 9-3-15,-6-3 3 0,6-9 2 16,11-23-2-16,4-9-2 16,3-3 0-16,-11-6-1 15,12-6-42-15,2-5-17 16</inkml:trace>
  <inkml:trace contextRef="#ctx0" brushRef="#br0" timeOffset="42872.9669">29196 6306 88 0,'-11'-30'35'0,"11"13"-18"0,-3-4-9 15,-1 15 11-15,4-3 0 16,0 3 3-16,0-2-8 15,4-1-3-15,-1 3-6 16,1 0-4-16,6 0 0 16,5-3-4-16,2 3 2 0,4 3-1 15,4 1 0-15,0-1 2 16,10 0 0-16,0 3 2 0,8 0 1 16,2-3 1-1,23-3 0-15,-1 0-2 0,24 0-2 16,12-3 1-16,16 3 1 15,16-2-1-15,6-4-1 16,3-12 1-16,-6 4 1 16,3-4-1-16,-3 7-1 15,-26 5-15-15,-16 6-5 16,-5 6-45 0</inkml:trace>
  <inkml:trace contextRef="#ctx0" brushRef="#br0" timeOffset="47391.3479">3704 9019 156 0,'-10'-3'57'0,"10"6"-30"0,3-3-36 0,-3 0 9 16,0 3-2-16,4 0 3 16,-1-3 2-16,1 3 1 0,-1-3-2 15,1 0 12-15,-1 3 5 0,4 0-3 16,-3 0 1-16,-1 0-4 16,1 0 0-16,-1-3 1 15,1 0 4-15,3 0 1 16,0 0 3-16,4 0-10 15,-1 0-2-15,-3 0-6 16,7 0-1-16,1 0-1 16,2 0 1-16,1 0-4 15,-1 0-2-15,1 0 4 16,3 0 1-16,-3 0 8 16,3 0 4-16,4-3 1 15,14 0 1-15,3 0-8 16,7 0-3-16,4-3-5 15,-3 0-1-15,2 0 1 16,-2 3 2-16,-1 0-3 16,11 0 0-16,-3-3 3 0,-1 4 1 15,4-1-1-15,4-6-2 16,-4-6 7-16,3-3 3 16,15 4-5-16,3-1-3 15,7-3-1-15,-10 4-1 16,-1 2 0-16,-6 3 0 15,6 3 0-15,1 0 2 16,0 3-1-16,-1-2 2 16,1-4-2-16,-4-3-1 15,14 0 3-15,7-5 0 0,1 2 1 16,-5 0 0 0,8-3-2-16,3 7-2 15,1-4-4-15,-4-6 0 0,-8 7 4 16,8-1 2-1,0 0 0-15,-4 7-2 0,-3-1 1 16,-4 0 1-16,0 3-1 16,7-3-1-16,1 6-2 15,2 0 1-15,5 0 1 16,6 3 2-16,4 0-3 16,3 0 0-16,1-3 1 15,20 3 0-15,5-2 0 16,-5-1 0-16,18 3-3 15,1 0 2-15,2 3 1 16,8 2 2-16,28 1-1 0,0 6-1 16,-10 6 1-16,-12-4 1 15,5-8-3 1,3-3 0-16,-11-6 5 16,11 6 2-16,0 12-7 0,-7-12-4 15,10 0 3-15,-6 3 0 16,6 0 2-16,1-1 2 15,-15 1-1-15,7-3-1 16,-10-3 1-16,-7-3-1 16,7-6 2-16,-8-8 3 15,-2-10-2-15,-1 13-2 0,-7 2-3 16,-3-3-1-16,-4 6 4 16,7 4 1-1,-3-1-5-15,-11 0 0 0,14 3 5 16,-7-3 4-16,0-6-1 15,4 6 2-15,-1 0-6 16,1 1-1-16,-4-1 0 16,4 0 0-16,-1 0 0 15,-3-3 2-15,8 3-1 16,6 0-1-16,-7 0 1 16,14-2 1-16,4-13-3 15,-7 9 0-15,17 6 1 16,-3-2 0-16,3-1 2 15,-3 3 1-15,-3-3-1 16,2 3-2-16,5 0 1 16,-4-3 1-16,21 4-3 0,-7-1 0 15,0 3 1-15,0 3 0 16,-7-3 0-16,7 9 0 16,0-3 0-16,-4 3 0 15,-3-4 2-15,-11-2 3 16,4-2-2-16,3-1-2 15,1-6 0-15,6 0 1 16,11-3-3-16,-3 3 0 16,-1 3 1-16,-3 4 0 15,7 4 2-15,-3 1 1 16,-8 3-1-16,1 6 1 16,-4-6-2-16,0 6-1 0,3-9 1 15,0 3 1-15,8-4-1 16,3 1 2-16,4 0-4 15,3-3-2-15,-7 6 4 16,-4 0 3-16,-6 6-1 16,-1 0-2-16,0-6 0 15,-6 5-1-15,10-8-3 16,0 3 0-16,-7-6 4 16,3 0 3-16,-3-12 1 15,0 15 2-15,0 0-4 16,-14 6 0-16,7 3-1 15,7-3 1-15,-11-1-2 16,0 4 2-16,8 0-2 16,-15-3-1-16,4 0 1 15,-1-4 1-15,-9 1 1 16,6-3 1-16,0-3-2 0,-17-3 1 16,17 0 0-16,-3 0 3 15,-18 1-1-15,4 2 2 16,-4 0-6-16,0 0-1 15,-11 2 0-15,4 4 0 16,-7 0 0-16,0-3 0 16,-17 0 0-16,3 3 0 15,-4-3 0-15,7-3 0 16,-13-3-3-16,-4-3 2 0,-1 6 3 16,-2-3 1-16,-1 0-1 15,-7 0 1-15,-7 0-2 16,-7 0 2-16,4 3 0 15,-15 0 1-15,4 0 0 16,-10 0 2-16,6 0-1 16,-6 0 0-16,-1 0-1 15,-6 0 2-15,-12 0-8 16,15 3 0-16,-10 0 2 16,-1 0 4-16,-3 0-1 15,-4 0 0-15,-3 6-1 16,3-6 1-16,-7 3-2 15,-3-3-1-15,0 0-6 16,6-3-1-16,-6 0-4 16,-4 0 2-16,-7 0-13 0,1 0-3 15,-8 0-38-15,-4 0-14 16,-59-12-215 0,-11-38 153-1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403.8137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9-08T08:38:11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25502 7928 72 0,'0'0'27'0,"0"6"-14"0,0-6-4 16,0 3 11-16,0 0-2 16,4 0-1-16,-1-3-3 0,1 3 1 15,-1-3 3-15,4 0 3 16,1 3-9-16,-1-3-2 15,0 0-6-15,0 9 8 0,7-9 5 16,3 6 2-16,1-6 1 16,3 0-7-16,4 0 0 15,3 0-8-15,4-3-1 16,3 0-2-16,0-3-2 16,1 0 1-16,-5-3 1 15,1-3 5-15,-4 4 4 16,1-1-2-16,2 0 0 15,5 0-5-15,6-3-1 16,0-2 1-16,4 2 0 0,0-3 0 16,4 6 0-16,-8-5 0 15,0 5 0-15,-3 3-2 16,-4 3-2-16,-7 0 1 16,4 0-1-16,7 0 4 15,-7 0 2-15,-4 3 0 16,4-3-1-16,-1-3-1 15,-2 6 2-15,-1 0-3 16,-3 0-2-16,-1 0 0 16,1 6-1-16,-4-3 0 15,0 3 0-15,1 0-3 16,-5 0 2-16,1 0 1 16,-4 0 2-16,0-3 1 15,4 0 1-15,-1 0-2 0,1 2-2 16,0-2-2-16,3 3 1 15,7 0 1-15,0-3 2 16,-3 0-3-16,3 3-2 16,0 0 4-1,1-3 1-15,2-3 0 0,-2 0-2 16,2-3 3-16,1 0 2 16,0 0 0-16,-4 0 2 15,0 0-9-15,0 0 0 16,-3 0 2-16,10 3 2 15,1-3 0-15,-5 0-2 16,1 0 1-16,3 0 1 16,1 0-3-16,-1-5 0 15,0 2-1-15,4 3 0 0,0 0 2 16,-7 0 0-16,-1 0 0 16,1 3 2-16,3 0-3 15,4 0 0-15,0-3 1 16,0 3 0-16,0 0 0 15,3 0 2-15,0-3-1 16,4 0-1-16,-3-3 1 16,-1 3-1-16,0 0-3 15,22-5 2-15,-8 5 1 16,4 6 0-16,-7 5 0 0,0 1 0 16,0 0-3-1,0 0 2-15,-11 0 1 0,0 2 2 16,-3-8-1-16,-3 3 2 15,6-6-2-15,0 0 2 16,4-3-4-16,0 0 0 16,-4-5 1-16,-3 5 0 15,7 0 0-15,-4 3 2 16,-6 0-3-16,2 0 0 16,-2 0-1-16,-5 3 0 15,8 0 2-15,0 2 0 16,3-2 0-16,1-3 2 15,3-8-1-15,-1-1 2 0,5 0-4 16,-4-3 0-16,-8 0 1 16,1-8 2-16,-3-4-1 15,9 4-1 1,-6 8-2-16,-4 0-1 0,-3 0-7 16,-4 4-2-16,4 2 0 15,-7 0 0-15,0 3 2 16,-1 0 1-16,-6 0 6 15,7 0 3-15,-1 0 1 16,1 0-1-16,-4 3 1 16,-3 0-1-16,-4 0-11 15,4 0-5-15,-4 3-1 16,3 0 2-16,-6 0 4 16,-1 3 2-16,1 0 3 15,0 3 4-15,-1 11 3 0,4-8 2 16,0-3-4-16,15-3 1 15,-8 0 0-15,3-4 0 16,-2 7 0-16,-5-6 0 16,12 3-3-16,-8 3 2 15,3-3 1-15,-2 3 2 16,-5 2-3-16,1-2-2 16,7-3 2-16,-4 3 0 15,3-3 3-15,-2-3 1 16,-1-3-1-16,-4 0-2 15,8-3 1-15,-4 3-1 16,0 0 0-16,8 0 0 0,-5 0-3 16,8 6 0-16,-4-3 2 15,4 0 2-15,-4 5 0 16,11-5 2-16,-4-3-2 16,8 0-1-16,-5-3 1 15,1 0 1-15,-3-5-1 16,-1 5 2-16,14 0-4 15,-3 3-2-15,0 0-1 16,3 0 3-16,-3 0 0 16,7 0 3-16,0 0-1 15,-7 0-1-15,-4 6 1 16,1-3-1-16,13 5 0 16,-3-2 0-16,0 0 0 15,7 0 0-15,0 0 0 16,3-3 2-16,-10 0-3 15,18 0 0-15,-15 3 1 0,8-9 0 16,-11 0 0-16,0-3 2 16,-4-3 1-16,-7 0 1 15,4 0-5-15,-11-2 1 16,-6 5-2-16,2 6-2 16,-9 0 3-16,-1 6 0 15,-4 8-21-15,4 1-8 16,1 3-58-1,6 5-29-15,-3-17 56 16</inkml:trace>
  <inkml:trace contextRef="#ctx0" brushRef="#br0" timeOffset="16036.5183">25608 8846 64 0,'0'0'27'0,"0"-3"-14"0,0 3-11 16,0 0 9-16,0 0-3 16,-7 0 1-16,7 0-5 15,-3 0-3-15,6 0 0 0,-3 0 1 16,0 0-1-16,4 0-1 16,-4 0 7-16,0 0 5 15,0 0 0-15,0 3 1 16,0-3-5-16,0 0 0 15,0 0-5-15,0 3 0 16,0-3-1-16,0 0 1 16,0 0-2-16,0 0-1 0,0 0 3 15,7 0-4 1,0 0 0-16,0 0 3 16,0 0-1-16,-4 0 2 15,-3 0-2-15,4 2-1 16,-1 1-2-16,1-3 1 0,-4 0 10 15,3 0 5 1,-3 0-4-16,0 0-3 0,4 0-7 16,0 0-2-16,-4 0 3 15,3 0 1-15,-3 0 0 16,4-3-2-16,-1 1 1 16,1-1-1-16,-4 0 0 15,3 3 2-15,1-3-3 16,-4 0 0-16,0 0 1 15,0 3 2-15,0-3 1 16,0 0 1-16,0 3 2 16,0 0 1-16,0 0-3 15,0 0-3-15,0 0-3 16,0 0 1-16,0 0 1 0,0 0 2 16,0 3-3-16,0 0 0 15,0-3-32-15</inkml:trace>
  <inkml:trace contextRef="#ctx0" brushRef="#br0" timeOffset="18419.6005">25534 8922 108 0,'-7'-26'44'0,"3"26"-24"0,1-6-19 16,3 6 11-16,-4-3-8 16,4 3-2-16,0-3-4 15,0 3 1-15,0-3 1 16,0 3 2-16,0-3 5 15,0 0 6-15,4 0 4 16,-4 0 4-16,3 0-2 16,1 0-2-16,-4-3-9 15,4 3-5-15,-1 3-2 0,1 0-4 16,-4 0 2-16,3 0 1 16,1 0 0-16,-1 0 0 15,1 0 0-15,-1 0 4 16,1 0 5-16,-1 0-3 0,8 0-1 15,3 3 0-15,0-3-1 16,-3-3 2 0,3 0 3-16,0 3 0 15,0 0 0-15,0 0-5 0,0 0-3 16,-3 3 0-16,-1 0-1 16,1 3 0-16,0-3 0 15,-1 0 0-15,4 0 2 16,-3-3-1-16,-1 0-1 15,5 0 1-15,-5-3 1 16,1 3 1-16,-1-3 1 16,1 0-2-16,3-3 1 0,0 3-4 15,0 0-2-15,0 1 4 16,0-1 1-16,1 0-3 16,-5 0 1-16,1 0 2 15,3 0 1-15,0 0-4 16,0 0 1-16,0 0 0 15,4-3 2-15,6-3-1 16,1 3 2-16,-4 1 0 16,0-1 1-16,1 0 0 15,-1 0 0-15,-4 0-2 16,1 3-2-16,0 0 1 16,-1-3-1-16,1 3 0 15,0 0 2-15,-1 0-3 0,4 0 0 16,4 3 1-1,-4-2 0-15,0-1-3 0,1 0 2 16,-1 0 1-16,0 3 2 16,-3-3-1-16,-1 3-1 15,4 0-2-15,1 0 1 16,2 0 1-16,5 0 0 16,-5 3 0-16,4 0 0 15,1 0 0-15,-1 0 0 16,4-1 0-16,-1 1 0 15,5 0 0-15,-1-3 0 16,-3 0-3-16,-4 0 2 16,0 0 3-16,-3 0 1 0,3 0-1 15,7-3 1 1,1 0-2-16,2 1-1 16,5-4 1-16,3 0-1 0,-1 0-3 15,-2 3 0-15,-4-3 2 16,-4 0 2-16,0-3 0 15,-7 4-1-15,1 5-2 16,-1-6 1-16,4 0 3 16,-4 0 1-16,-3-3-1 15,3-3-2-15,3 6 1 16,1 1-1-16,0-1 0 16,3 0 2-16,1 3-3 15,-1 0-2-15,0 0-1 16,-7 0 3-16,1 3 0 15,-5 0 1-15,-3 0 0 0,4 0 2 16,-4 0-1 0,4 0 2-16,3 0-4 0,0 0 0 15,1-6 1-15,-1 3 2 16,0 3-1-16,4 0 2 16,-4 0-4-16,0 0-2 15,0 0 2-15,1 0 0 16,-1 0 1-16,-7 0 0 15,0 0-3-15,0 3 2 16,-3-3 3-16,3 0 1 16,0 6-1-16,1-6-2 0,2 9-2 15,8 3 1-15,0-4 1 16,0 1 2-16,-1 3-3 16,1-3 0-16,-4 0-1 15,0-1 0-15,-3 1 2 16,0 3 0-16,0-3 0 15,3 3 2-15,-4-4-3 16,1 1 0-16,3 3 1 16,-3-6 0-16,7 0 6 15,3-3 6-15,4 3-6 16,0-3-1-16,3-1-3 16,-3 1 1-16,0-3-2 15,3 3-1-15,0-3 1 16,-6 0-1-16,6 3 0 0,-7 3 0 15,11 0 0-15,7-3 0 16,-4 3 0-16,1-3 0 16,-1 0 0-16,4-3 2 15,0 0-1-15,-4-3 2 16,-3 3-2-16,11 0-1 16,-11 0 1-16,6 0 1 15,-6-3 1-15,0 3 1 16,-3 0-2-16,-1 3 1 15,4-3 2-15,-4 3 2 16,-3 3-3-16,0-3-3 16,14 0 2-16,-15 2 0 15,5-5-4-15,3 3 1 16,-8-3 0-16,8 0 0 16,-3 0 0-16,-5 0 0 0,5 0 0 15,-8 0 0-15,0 6 0 16,1-3 0-16,6 6 0 15,4-3 0-15,3 3 0 16,0-982 0-16,-3 1957 0 16,11-981 0-16,-8-3 4 15,4 0 2-15,-7 6-2 16,-4-6-1-16,11 3 3 16,-10 0 1-16,-5 0-1 15,1-3 1-15,-4 0-4 16,-6 0 0-16,2 0-1 0,-2 0 1 15,2 3-2 1,-6-3-1-16,7-3-2 16,3 0 1-16,-7 3 3 0,1 0 1 15,-8 0-4-15,10 0-1 16,1 6 1-16,-4-6 2 16,-6 0-2-16,-5 0 0 15,4 0-6-15,-10 0-3 16,-4-3-8-16,0 3-3 15,-3 0-14-15,-1 0-5 16,1-3-5-16,-4 0-2 16,0 0-104-1,-11-14 60-15</inkml:trace>
  <inkml:trace contextRef="#ctx0" brushRef="#br0" timeOffset="26196.6188">25467 6970 20 0,'7'6'11'0,"0"3"-6"0,4-9-6 15,-8 0 2-15,4 0 1 16,0 0 1-16,0-3 14 15,-3 3 8-15,-1 0-10 16,1 0-6-16,-4 0-3 16,0 3-2-16,0 5-2 15,0 4-2-15,-4 0-2 16,1 6-1-16,-1-1 4 16,-3 7 3-16,0 2-6 15,0 12 0-15,0 10 2 16,0-4 2-16,-10 3 2 15,-1 0 2-15,0 0-1 16,1-6 2-16,-1-3-2 16,4-6 0-16,0-2-3 15,3-4-2-15,-3 13 3 16,0-1 0-16,0 0 7 0,0 3 4 16,0 0-10-16,-1-3-1 15,1 4-3-15,4-1 0 16,3-3 0-16,0 0 0 15,0-2 11-15,0-7 5 16,0 3-4-16,-11 9 1 16,0 3-2-16,1 1 3 15,-1-1-7-15,0-3 0 0,4 6 0 16,4 0-3-16,-1-3-3 16,4-3-3-16,0 0-1 15,0 12 6-15,0 0 3 0,0 3-8 16,0 0 0-16,-4 0 0 15,1 0 1-15,-1-6 1 16,4-3 0-16,0-6 2 16,3-6 1-16,4-8-4 15,4-1 1-15,-1-3-9 16,1 1-2-16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jpe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7.emf"/><Relationship Id="rId5" Type="http://schemas.openxmlformats.org/officeDocument/2006/relationships/image" Target="../media/image24.wmf"/><Relationship Id="rId10" Type="http://schemas.openxmlformats.org/officeDocument/2006/relationships/customXml" Target="../ink/ink1.xml"/><Relationship Id="rId4" Type="http://schemas.openxmlformats.org/officeDocument/2006/relationships/oleObject" Target="../embeddings/oleObject2.bin"/><Relationship Id="rId9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.jpeg"/><Relationship Id="rId7" Type="http://schemas.openxmlformats.org/officeDocument/2006/relationships/image" Target="../media/image43.wmf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4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e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61.wmf"/><Relationship Id="rId3" Type="http://schemas.openxmlformats.org/officeDocument/2006/relationships/image" Target="../media/image1.jpeg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19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3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0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1.jpe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66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65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1.jpe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69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68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1.jpeg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7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75.png"/><Relationship Id="rId3" Type="http://schemas.openxmlformats.org/officeDocument/2006/relationships/image" Target="../media/image1.jpeg"/><Relationship Id="rId7" Type="http://schemas.openxmlformats.org/officeDocument/2006/relationships/image" Target="../media/image72.wmf"/><Relationship Id="rId12" Type="http://schemas.openxmlformats.org/officeDocument/2006/relationships/image" Target="../media/image7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69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73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1.jpeg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78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7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1.jpeg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0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0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image" Target="../media/image1.jpe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83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82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image" Target="../media/image1.jpe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5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8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7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1.jpeg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0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9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1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1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2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jpe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2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jpe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2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6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5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jpe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7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6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jpeg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7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59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1.jpeg"/><Relationship Id="rId7" Type="http://schemas.openxmlformats.org/officeDocument/2006/relationships/image" Target="../media/image10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105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04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.jpe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6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65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6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6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68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.jpeg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1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69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71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jpeg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72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4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74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.jpeg"/><Relationship Id="rId7" Type="http://schemas.openxmlformats.org/officeDocument/2006/relationships/image" Target="../media/image1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76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75.bin"/><Relationship Id="rId9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.jpeg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17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77.bin"/><Relationship Id="rId9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21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78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1.jpeg"/><Relationship Id="rId7" Type="http://schemas.openxmlformats.org/officeDocument/2006/relationships/image" Target="../media/image12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24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jpeg"/><Relationship Id="rId7" Type="http://schemas.openxmlformats.org/officeDocument/2006/relationships/image" Target="../media/image125.wmf"/><Relationship Id="rId12" Type="http://schemas.openxmlformats.org/officeDocument/2006/relationships/image" Target="../media/image12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83.bin"/><Relationship Id="rId11" Type="http://schemas.openxmlformats.org/officeDocument/2006/relationships/oleObject" Target="../embeddings/oleObject85.bin"/><Relationship Id="rId5" Type="http://schemas.openxmlformats.org/officeDocument/2006/relationships/image" Target="../media/image58.wmf"/><Relationship Id="rId10" Type="http://schemas.openxmlformats.org/officeDocument/2006/relationships/image" Target="../media/image126.wmf"/><Relationship Id="rId4" Type="http://schemas.openxmlformats.org/officeDocument/2006/relationships/oleObject" Target="../embeddings/oleObject82.bin"/><Relationship Id="rId9" Type="http://schemas.openxmlformats.org/officeDocument/2006/relationships/oleObject" Target="../embeddings/oleObject8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3" Type="http://schemas.openxmlformats.org/officeDocument/2006/relationships/image" Target="../media/image1.jpeg"/><Relationship Id="rId7" Type="http://schemas.openxmlformats.org/officeDocument/2006/relationships/image" Target="../media/image12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86.bin"/><Relationship Id="rId9" Type="http://schemas.openxmlformats.org/officeDocument/2006/relationships/image" Target="../media/image126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90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89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33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91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jpeg"/><Relationship Id="rId7" Type="http://schemas.openxmlformats.org/officeDocument/2006/relationships/image" Target="../media/image8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92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94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35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9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14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97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3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98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00.bin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.jpeg"/><Relationship Id="rId7" Type="http://schemas.openxmlformats.org/officeDocument/2006/relationships/image" Target="../media/image14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01.bin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image" Target="../media/image1.jpeg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144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06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46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08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3" Type="http://schemas.openxmlformats.org/officeDocument/2006/relationships/image" Target="../media/image1.jpeg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48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09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jpeg"/><Relationship Id="rId7" Type="http://schemas.openxmlformats.org/officeDocument/2006/relationships/image" Target="../media/image14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10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image" Target="../media/image1.jpeg"/><Relationship Id="rId7" Type="http://schemas.openxmlformats.org/officeDocument/2006/relationships/image" Target="../media/image15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13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12.bin"/><Relationship Id="rId9" Type="http://schemas.openxmlformats.org/officeDocument/2006/relationships/image" Target="../media/image152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.jpeg"/><Relationship Id="rId7" Type="http://schemas.openxmlformats.org/officeDocument/2006/relationships/image" Target="../media/image15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15.bin"/><Relationship Id="rId9" Type="http://schemas.openxmlformats.org/officeDocument/2006/relationships/image" Target="../media/image15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17.bin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.jpeg"/><Relationship Id="rId7" Type="http://schemas.openxmlformats.org/officeDocument/2006/relationships/image" Target="../media/image15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20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19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1948180"/>
          </a:xfrm>
        </p:spPr>
        <p:txBody>
          <a:bodyPr/>
          <a:lstStyle/>
          <a:p>
            <a:r>
              <a:rPr lang="zh-CN" altLang="en-US"/>
              <a:t>机器学习与深度学习实践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4178300"/>
            <a:ext cx="10515600" cy="106997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刘毅</a:t>
            </a:r>
          </a:p>
          <a:p>
            <a:r>
              <a:rPr lang="zh-CN" altLang="en-US" dirty="0"/>
              <a:t>2018.</a:t>
            </a:r>
            <a:r>
              <a:rPr lang="zh-CN" altLang="en-US" dirty="0" smtClean="0"/>
              <a:t>0</a:t>
            </a:r>
            <a:r>
              <a:rPr lang="en-US" altLang="zh-CN" dirty="0"/>
              <a:t>9</a:t>
            </a:r>
            <a:r>
              <a:rPr lang="zh-CN" altLang="en-US" dirty="0" smtClean="0"/>
              <a:t>.</a:t>
            </a:r>
            <a:r>
              <a:rPr lang="en-US" altLang="zh-CN" dirty="0" smtClean="0"/>
              <a:t>09</a:t>
            </a:r>
            <a:endParaRPr lang="en-US" altLang="zh-CN" dirty="0"/>
          </a:p>
        </p:txBody>
      </p:sp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76580" y="325120"/>
            <a:ext cx="977836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人工智能的历史</a:t>
            </a:r>
            <a:endParaRPr lang="zh-CN" altLang="en-US" b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30" y="1753870"/>
            <a:ext cx="10048875" cy="38944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003155" y="1293495"/>
            <a:ext cx="1770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AI</a:t>
            </a:r>
            <a:r>
              <a:rPr lang="zh-CN" altLang="en-US" sz="2400" b="1"/>
              <a:t>发展现状？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6105" y="354965"/>
            <a:ext cx="10652760" cy="15068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kaggle ctr</a:t>
            </a: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预估实战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sz="20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30" y="1184910"/>
            <a:ext cx="5957570" cy="47142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18070" y="1322070"/>
            <a:ext cx="42151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xgboost + 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stacking</a:t>
            </a:r>
            <a:r>
              <a:rPr lang="zh-CN" altLang="en-US" sz="2400"/>
              <a:t>思想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4540" y="1302385"/>
            <a:ext cx="10515600" cy="2387600"/>
          </a:xfrm>
        </p:spPr>
        <p:txBody>
          <a:bodyPr/>
          <a:lstStyle/>
          <a:p>
            <a:r>
              <a:rPr lang="en-US" altLang="zh-CN"/>
              <a:t>Q&amp;A?</a:t>
            </a:r>
            <a:br>
              <a:rPr lang="en-US" altLang="zh-CN"/>
            </a:br>
            <a:r>
              <a:rPr lang="en-US" altLang="zh-CN"/>
              <a:t>Disscussion</a:t>
            </a:r>
          </a:p>
        </p:txBody>
      </p:sp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30200"/>
            <a:ext cx="977836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机器是否具有真正的智能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75" y="1836420"/>
            <a:ext cx="6065520" cy="3853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5070" y="1179195"/>
            <a:ext cx="2971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人眼中的图像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15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30200"/>
            <a:ext cx="977836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机器是否具有真正的智能</a:t>
            </a:r>
            <a:endParaRPr lang="zh-CN" altLang="en-US" sz="4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30" y="1970405"/>
            <a:ext cx="9458960" cy="2644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5070" y="1179195"/>
            <a:ext cx="29711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计算机眼中的图像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317625" y="5052695"/>
            <a:ext cx="6522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目前只能实现感知智能，尚无法实现推理智能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30200"/>
            <a:ext cx="977836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举个例子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20" y="1430655"/>
            <a:ext cx="6158230" cy="4396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30200"/>
            <a:ext cx="9778365" cy="29229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还有很长的路要走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计算机无法真正理解符号、数字背后的语义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所有的行为都是在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猜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”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图像、语音：原始信息，感知智能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语言、艺术：人工信息，推理智能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531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30200"/>
            <a:ext cx="9778365" cy="29229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学习方法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打好机器学习基础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学会原理、注重联系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动手实践</a:t>
            </a: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分析数据，提升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10" y="1082675"/>
            <a:ext cx="3218180" cy="31470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305" y="1464310"/>
            <a:ext cx="1894840" cy="2383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67680" y="4486275"/>
            <a:ext cx="42691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/>
              <a:t>google</a:t>
            </a:r>
            <a:r>
              <a:rPr lang="zh-CN" altLang="en-US"/>
              <a:t>机器学习教程：https://v.qq.com/x/page/y03792kgjj1.html</a:t>
            </a:r>
          </a:p>
          <a:p>
            <a:r>
              <a:rPr lang="en-US" altLang="zh-CN"/>
              <a:t>Angrew NG </a:t>
            </a:r>
            <a:r>
              <a:rPr lang="zh-CN" altLang="en-US"/>
              <a:t>机器学习、深度学习等课程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53720" y="344170"/>
            <a:ext cx="10121900" cy="3230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准备工作</a:t>
            </a:r>
          </a:p>
          <a:p>
            <a:pPr indent="0"/>
            <a:r>
              <a:rPr lang="zh-CN" altLang="en-US" b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8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</a:p>
          <a:p>
            <a:pPr algn="l"/>
            <a:r>
              <a:rPr lang="en-US" altLang="zh-CN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• 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安装anaconda3</a:t>
            </a:r>
            <a:r>
              <a:rPr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并配置</a:t>
            </a:r>
            <a:r>
              <a:rPr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pycharm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• 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安装sklearn/numpy/pandas/matplotlib/xgboost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/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•</a:t>
            </a: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安装</a:t>
            </a: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pycharm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，并设置</a:t>
            </a: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解释器路径</a:t>
            </a:r>
          </a:p>
          <a:p>
            <a:pPr indent="0"/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• 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编写hello，world并成功执行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944370" y="2453005"/>
            <a:ext cx="987742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buFont typeface="+mj-lt"/>
              <a:buNone/>
            </a:pPr>
            <a:r>
              <a:rPr lang="zh-CN" altLang="en-US" sz="6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人工智能中的数学基础</a:t>
            </a:r>
            <a:endParaRPr lang="zh-CN" altLang="en-US" sz="6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150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90550" y="315595"/>
            <a:ext cx="6948805" cy="710450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数学分析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映射与函数  </a:t>
            </a:r>
            <a:endParaRPr lang="en-US" altLang="zh-CN" sz="2800" baseline="300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800" baseline="300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极限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5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导数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导数是曲线的斜率，是曲线变化</a:t>
            </a:r>
          </a:p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快慢的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反应；可导一定连续，反之不然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 descr="导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335" y="876300"/>
            <a:ext cx="3783330" cy="370078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304540" y="1038860"/>
            <a:ext cx="3782060" cy="1376680"/>
            <a:chOff x="7994" y="1211"/>
            <a:chExt cx="5956" cy="216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4" y="1520"/>
              <a:ext cx="1644" cy="164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314" y="1211"/>
              <a:ext cx="2637" cy="2168"/>
            </a:xfrm>
            <a:prstGeom prst="rect">
              <a:avLst/>
            </a:prstGeom>
          </p:spPr>
        </p:pic>
        <p:sp>
          <p:nvSpPr>
            <p:cNvPr id="20" name=" 20"/>
            <p:cNvSpPr/>
            <p:nvPr/>
          </p:nvSpPr>
          <p:spPr>
            <a:xfrm>
              <a:off x="10148" y="2041"/>
              <a:ext cx="1068" cy="508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>
            <a:off x="7024370" y="701040"/>
            <a:ext cx="5080" cy="490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948295" y="4969510"/>
            <a:ext cx="31984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思考：极值如何求解？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235" y="3335655"/>
            <a:ext cx="4977765" cy="16338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1025" y="2471296"/>
            <a:ext cx="1704975" cy="864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30200"/>
            <a:ext cx="977836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数学分析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常用函数求导公式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901180" y="958850"/>
            <a:ext cx="82829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动手实践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(2)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：求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sigmoid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函数导数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2116455"/>
            <a:ext cx="5801360" cy="36461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5" y="4951095"/>
            <a:ext cx="2790190" cy="899795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6643370" y="1000125"/>
            <a:ext cx="24130" cy="4886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515" y="1691640"/>
            <a:ext cx="3067050" cy="306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 </a:t>
            </a:r>
            <a:r>
              <a:rPr lang="en-US" altLang="zh-CN" dirty="0"/>
              <a:t>Acknowledgments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5910"/>
            <a:ext cx="10515600" cy="4199890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假设参与此门课程的同学具有</a:t>
            </a:r>
            <a:r>
              <a:rPr lang="en-US" altLang="zh-CN" dirty="0"/>
              <a:t>python</a:t>
            </a:r>
            <a:r>
              <a:rPr lang="zh-CN" altLang="en-US" dirty="0"/>
              <a:t>基础及高等数学基础。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不要求有深刻的算法基础，但对于基本的数据结构和算法要有一定了解。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参考资料：取自于</a:t>
            </a:r>
            <a:r>
              <a:rPr lang="en-US" altLang="zh-CN" dirty="0" err="1"/>
              <a:t>sklearn</a:t>
            </a:r>
            <a:r>
              <a:rPr lang="zh-CN" altLang="en-US" dirty="0" err="1"/>
              <a:t>、</a:t>
            </a:r>
            <a:r>
              <a:rPr lang="en-US" altLang="zh-CN" dirty="0" err="1"/>
              <a:t>tensorflow</a:t>
            </a:r>
            <a:r>
              <a:rPr lang="zh-CN" altLang="en-US" dirty="0"/>
              <a:t>官方网站、斯坦福大学</a:t>
            </a:r>
            <a:r>
              <a:rPr lang="en-US" altLang="zh-CN" dirty="0"/>
              <a:t>CS224d</a:t>
            </a:r>
            <a:r>
              <a:rPr lang="zh-CN" altLang="en-US" dirty="0"/>
              <a:t>、</a:t>
            </a:r>
            <a:r>
              <a:rPr lang="en-US" altLang="zh-CN" dirty="0"/>
              <a:t>CS231n</a:t>
            </a:r>
            <a:r>
              <a:rPr lang="zh-CN" altLang="en-US" dirty="0"/>
              <a:t>课件、</a:t>
            </a:r>
            <a:r>
              <a:rPr lang="en-US" altLang="zh-CN" dirty="0" err="1"/>
              <a:t>Github</a:t>
            </a:r>
            <a:r>
              <a:rPr lang="zh-CN" altLang="en-US" dirty="0"/>
              <a:t>的部分代码仓库、部分来源于网络和搜索引擎</a:t>
            </a:r>
            <a:r>
              <a:rPr lang="zh-CN" altLang="en-US" dirty="0" smtClean="0"/>
              <a:t>，也有部分资料和代码是自行完成的。</a:t>
            </a:r>
            <a:endParaRPr lang="zh-CN" altLang="en-US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参考书籍：《机器学习》、《统计学习方法》、《模式识别与机器学习》、《</a:t>
            </a:r>
            <a:r>
              <a:rPr lang="en-US" altLang="zh-CN" dirty="0"/>
              <a:t>Hands-On Machine Learning With Scikit-Learn &amp; TensorFlow</a:t>
            </a:r>
            <a:r>
              <a:rPr lang="zh-CN" altLang="en-US" dirty="0"/>
              <a:t>》等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ym typeface="+mn-ea"/>
              </a:rPr>
              <a:t>课后如果有问题，欢迎联系交流</a:t>
            </a:r>
            <a:endParaRPr lang="zh-CN" altLang="en-US" dirty="0"/>
          </a:p>
          <a:p>
            <a:pPr algn="just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976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150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68489" y="200771"/>
            <a:ext cx="694880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数学分析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泰勒展开式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常用函数的泰勒展开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29068" y="2220595"/>
          <a:ext cx="9637395" cy="818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r:id="rId4" imgW="4635500" imgH="393700" progId="Equation.KSEE3">
                  <p:embed/>
                </p:oleObj>
              </mc:Choice>
              <mc:Fallback>
                <p:oleObj r:id="rId4" imgW="4635500" imgH="3937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29068" y="2220595"/>
                        <a:ext cx="9637395" cy="818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18285" y="5201603"/>
          <a:ext cx="7446010" cy="924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r:id="rId6" imgW="3581400" imgH="444500" progId="Equation.KSEE3">
                  <p:embed/>
                </p:oleObj>
              </mc:Choice>
              <mc:Fallback>
                <p:oleObj r:id="rId6" imgW="3581400" imgH="4445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18285" y="5201603"/>
                        <a:ext cx="7446010" cy="924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49083" y="4217671"/>
          <a:ext cx="4304665" cy="871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r:id="rId8" imgW="2070100" imgH="419100" progId="Equation.KSEE3">
                  <p:embed/>
                </p:oleObj>
              </mc:Choice>
              <mc:Fallback>
                <p:oleObj r:id="rId8" imgW="2070100" imgH="4191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49083" y="4217671"/>
                        <a:ext cx="4304665" cy="871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403975" y="4368800"/>
            <a:ext cx="4688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在某邻域内，存在一阶近似、二阶近似、</a:t>
            </a:r>
            <a:r>
              <a:rPr lang="en-US" altLang="zh-CN" b="1"/>
              <a:t>....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逼近</a:t>
            </a:r>
            <a:r>
              <a:rPr lang="zh-CN" altLang="en-US" b="1"/>
              <a:t>非线性函数求解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墨迹 1"/>
              <p14:cNvContentPartPr/>
              <p14:nvPr/>
            </p14:nvContentPartPr>
            <p14:xfrm>
              <a:off x="1329840" y="307800"/>
              <a:ext cx="9901080" cy="2948040"/>
            </p14:xfrm>
          </p:contentPart>
        </mc:Choice>
        <mc:Fallback xmlns="">
          <p:pic>
            <p:nvPicPr>
              <p:cNvPr id="2" name="墨迹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4080" y="301320"/>
                <a:ext cx="9916560" cy="296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150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20040"/>
            <a:ext cx="694880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数学分析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梯度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下降法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	</a:t>
            </a:r>
          </a:p>
          <a:p>
            <a:pPr algn="l">
              <a:buFont typeface="Arial" panose="020B0604020202020204" pitchFamily="34" charset="0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024370" y="701040"/>
            <a:ext cx="5080" cy="490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07745" y="5481320"/>
            <a:ext cx="66649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练习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：使用梯度下降法求解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y=x</a:t>
            </a:r>
            <a:r>
              <a:rPr lang="en-US" altLang="zh-CN" sz="2400" baseline="30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思考：什么情况下有全局最优解？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12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8" y="2148840"/>
            <a:ext cx="4953000" cy="30765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4" name="组合 33"/>
          <p:cNvGrpSpPr/>
          <p:nvPr/>
        </p:nvGrpSpPr>
        <p:grpSpPr>
          <a:xfrm>
            <a:off x="7523480" y="381000"/>
            <a:ext cx="4576371" cy="2733675"/>
            <a:chOff x="10136" y="74"/>
            <a:chExt cx="8159" cy="552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/>
            <a:srcRect t="6026" b="-256"/>
            <a:stretch>
              <a:fillRect/>
            </a:stretch>
          </p:blipFill>
          <p:spPr bwMode="auto">
            <a:xfrm>
              <a:off x="10136" y="74"/>
              <a:ext cx="8159" cy="5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AutoShape 7"/>
            <p:cNvSpPr>
              <a:spLocks noChangeArrowheads="1"/>
            </p:cNvSpPr>
            <p:nvPr/>
          </p:nvSpPr>
          <p:spPr bwMode="auto">
            <a:xfrm>
              <a:off x="13912" y="2167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6" name="AutoShape 8"/>
            <p:cNvSpPr>
              <a:spLocks noChangeArrowheads="1"/>
            </p:cNvSpPr>
            <p:nvPr/>
          </p:nvSpPr>
          <p:spPr bwMode="auto">
            <a:xfrm>
              <a:off x="13952" y="2484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13932" y="2806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9" name="AutoShape 10"/>
            <p:cNvSpPr>
              <a:spLocks noChangeArrowheads="1"/>
            </p:cNvSpPr>
            <p:nvPr/>
          </p:nvSpPr>
          <p:spPr bwMode="auto">
            <a:xfrm>
              <a:off x="13689" y="3138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10" name="AutoShape 11"/>
            <p:cNvSpPr>
              <a:spLocks noChangeArrowheads="1"/>
            </p:cNvSpPr>
            <p:nvPr/>
          </p:nvSpPr>
          <p:spPr bwMode="auto">
            <a:xfrm>
              <a:off x="13770" y="3470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11" name="AutoShape 12"/>
            <p:cNvSpPr>
              <a:spLocks noChangeArrowheads="1"/>
            </p:cNvSpPr>
            <p:nvPr/>
          </p:nvSpPr>
          <p:spPr bwMode="auto">
            <a:xfrm>
              <a:off x="14094" y="3553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12" name="AutoShape 13"/>
            <p:cNvSpPr>
              <a:spLocks noChangeArrowheads="1"/>
            </p:cNvSpPr>
            <p:nvPr/>
          </p:nvSpPr>
          <p:spPr bwMode="auto">
            <a:xfrm>
              <a:off x="14256" y="3802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13" name="AutoShape 14"/>
            <p:cNvSpPr>
              <a:spLocks noChangeArrowheads="1"/>
            </p:cNvSpPr>
            <p:nvPr/>
          </p:nvSpPr>
          <p:spPr bwMode="auto">
            <a:xfrm>
              <a:off x="14175" y="4134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cxnSp>
          <p:nvCxnSpPr>
            <p:cNvPr id="14" name="AutoShape 15"/>
            <p:cNvCxnSpPr>
              <a:cxnSpLocks noChangeShapeType="1"/>
            </p:cNvCxnSpPr>
            <p:nvPr/>
          </p:nvCxnSpPr>
          <p:spPr bwMode="auto">
            <a:xfrm>
              <a:off x="13824" y="3356"/>
              <a:ext cx="81" cy="2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cxnSp>
          <p:nvCxnSpPr>
            <p:cNvPr id="15" name="AutoShape 16"/>
            <p:cNvCxnSpPr>
              <a:cxnSpLocks noChangeShapeType="1"/>
            </p:cNvCxnSpPr>
            <p:nvPr/>
          </p:nvCxnSpPr>
          <p:spPr bwMode="auto">
            <a:xfrm flipH="1">
              <a:off x="13810" y="2972"/>
              <a:ext cx="243" cy="2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cxnSp>
          <p:nvCxnSpPr>
            <p:cNvPr id="16" name="AutoShape 17"/>
            <p:cNvCxnSpPr>
              <a:cxnSpLocks noChangeShapeType="1"/>
            </p:cNvCxnSpPr>
            <p:nvPr/>
          </p:nvCxnSpPr>
          <p:spPr bwMode="auto">
            <a:xfrm>
              <a:off x="13900" y="3591"/>
              <a:ext cx="324" cy="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cxnSp>
          <p:nvCxnSpPr>
            <p:cNvPr id="22" name="AutoShape 18"/>
            <p:cNvCxnSpPr>
              <a:cxnSpLocks noChangeShapeType="1"/>
            </p:cNvCxnSpPr>
            <p:nvPr/>
          </p:nvCxnSpPr>
          <p:spPr bwMode="auto">
            <a:xfrm>
              <a:off x="14205" y="3748"/>
              <a:ext cx="162" cy="18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cxnSp>
          <p:nvCxnSpPr>
            <p:cNvPr id="23" name="AutoShape 19"/>
            <p:cNvCxnSpPr>
              <a:cxnSpLocks noChangeShapeType="1"/>
            </p:cNvCxnSpPr>
            <p:nvPr/>
          </p:nvCxnSpPr>
          <p:spPr bwMode="auto">
            <a:xfrm flipH="1">
              <a:off x="14283" y="3983"/>
              <a:ext cx="81" cy="2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>
              <a:off x="14053" y="2257"/>
              <a:ext cx="46" cy="3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 flipH="1">
              <a:off x="14053" y="2619"/>
              <a:ext cx="26" cy="3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 Box 22"/>
            <p:cNvSpPr txBox="1">
              <a:spLocks noChangeArrowheads="1"/>
            </p:cNvSpPr>
            <p:nvPr/>
          </p:nvSpPr>
          <p:spPr bwMode="auto">
            <a:xfrm>
              <a:off x="16416" y="4467"/>
              <a:ext cx="706" cy="7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1</a:t>
              </a:r>
              <a:endParaRPr lang="en-US" altLang="zh-CN" baseline="-2500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30" name="Text Box 23"/>
            <p:cNvSpPr txBox="1">
              <a:spLocks noChangeArrowheads="1"/>
            </p:cNvSpPr>
            <p:nvPr/>
          </p:nvSpPr>
          <p:spPr bwMode="auto">
            <a:xfrm>
              <a:off x="11989" y="4677"/>
              <a:ext cx="879" cy="7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0</a:t>
              </a:r>
              <a:endParaRPr lang="en-US" altLang="zh-CN" baseline="-2500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31" name="Text Box 21"/>
            <p:cNvSpPr txBox="1">
              <a:spLocks noChangeArrowheads="1"/>
            </p:cNvSpPr>
            <p:nvPr/>
          </p:nvSpPr>
          <p:spPr bwMode="auto">
            <a:xfrm>
              <a:off x="10402" y="533"/>
              <a:ext cx="1595" cy="7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Calibri" panose="020F0502020204030204" charset="0"/>
                </a:rPr>
                <a:t>J(</a:t>
              </a:r>
              <a:r>
                <a:rPr lang="en-US" altLang="zh-CN">
                  <a:latin typeface="Symbol" panose="05050102010706020507" pitchFamily="18" charset="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latin typeface="Symbol" panose="05050102010706020507" pitchFamily="18" charset="2"/>
                  <a:sym typeface="Symbol" panose="05050102010706020507" pitchFamily="18" charset="2"/>
                </a:rPr>
                <a:t>0</a:t>
              </a:r>
              <a:r>
                <a:rPr lang="en-US" altLang="zh-CN">
                  <a:latin typeface="Symbol" panose="05050102010706020507" pitchFamily="18" charset="2"/>
                  <a:sym typeface="Symbol" panose="05050102010706020507" pitchFamily="18" charset="2"/>
                </a:rPr>
                <a:t>,</a:t>
              </a:r>
              <a:r>
                <a:rPr lang="en-US" altLang="zh-CN" baseline="-25000">
                  <a:latin typeface="Symbol" panose="05050102010706020507" pitchFamily="18" charset="2"/>
                  <a:sym typeface="Symbol" panose="05050102010706020507" pitchFamily="18" charset="2"/>
                </a:rPr>
                <a:t>1</a:t>
              </a:r>
              <a:r>
                <a:rPr lang="en-US" altLang="zh-CN">
                  <a:latin typeface="Calibri" panose="020F0502020204030204" charset="0"/>
                </a:rPr>
                <a:t>)</a:t>
              </a:r>
              <a:endParaRPr lang="en-US" altLang="zh-CN" baseline="-25000">
                <a:latin typeface="Symbol" panose="05050102010706020507" pitchFamily="18" charset="2"/>
                <a:sym typeface="Symbol" panose="05050102010706020507" pitchFamily="18" charset="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770495" y="2983230"/>
            <a:ext cx="4392930" cy="2795905"/>
            <a:chOff x="940" y="1106"/>
            <a:chExt cx="12090" cy="8468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40" y="1106"/>
              <a:ext cx="12090" cy="8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42" name="Text Box 4"/>
            <p:cNvSpPr txBox="1">
              <a:spLocks noChangeArrowheads="1"/>
            </p:cNvSpPr>
            <p:nvPr/>
          </p:nvSpPr>
          <p:spPr bwMode="auto">
            <a:xfrm>
              <a:off x="4332" y="8383"/>
              <a:ext cx="1214" cy="11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0</a:t>
              </a:r>
              <a:endParaRPr lang="en-US" altLang="zh-CN" baseline="-2500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61443" name="Text Box 5"/>
            <p:cNvSpPr txBox="1">
              <a:spLocks noChangeArrowheads="1"/>
            </p:cNvSpPr>
            <p:nvPr/>
          </p:nvSpPr>
          <p:spPr bwMode="auto">
            <a:xfrm>
              <a:off x="10665" y="7788"/>
              <a:ext cx="1357" cy="11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1</a:t>
              </a:r>
              <a:endParaRPr lang="en-US" altLang="zh-CN" baseline="-2500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479239" name="AutoShape 7"/>
            <p:cNvSpPr>
              <a:spLocks noChangeArrowheads="1"/>
            </p:cNvSpPr>
            <p:nvPr/>
          </p:nvSpPr>
          <p:spPr bwMode="auto">
            <a:xfrm>
              <a:off x="6278" y="4043"/>
              <a:ext cx="360" cy="360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479240" name="AutoShape 8"/>
            <p:cNvSpPr>
              <a:spLocks noChangeArrowheads="1"/>
            </p:cNvSpPr>
            <p:nvPr/>
          </p:nvSpPr>
          <p:spPr bwMode="auto">
            <a:xfrm>
              <a:off x="6683" y="4530"/>
              <a:ext cx="360" cy="360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479241" name="AutoShape 9"/>
            <p:cNvSpPr>
              <a:spLocks noChangeArrowheads="1"/>
            </p:cNvSpPr>
            <p:nvPr/>
          </p:nvSpPr>
          <p:spPr bwMode="auto">
            <a:xfrm>
              <a:off x="7133" y="4723"/>
              <a:ext cx="360" cy="360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479242" name="AutoShape 10"/>
            <p:cNvSpPr>
              <a:spLocks noChangeArrowheads="1"/>
            </p:cNvSpPr>
            <p:nvPr/>
          </p:nvSpPr>
          <p:spPr bwMode="auto">
            <a:xfrm>
              <a:off x="7680" y="5160"/>
              <a:ext cx="360" cy="360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479243" name="AutoShape 11"/>
            <p:cNvSpPr>
              <a:spLocks noChangeArrowheads="1"/>
            </p:cNvSpPr>
            <p:nvPr/>
          </p:nvSpPr>
          <p:spPr bwMode="auto">
            <a:xfrm>
              <a:off x="8280" y="5520"/>
              <a:ext cx="360" cy="360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479244" name="AutoShape 12"/>
            <p:cNvSpPr>
              <a:spLocks noChangeArrowheads="1"/>
            </p:cNvSpPr>
            <p:nvPr/>
          </p:nvSpPr>
          <p:spPr bwMode="auto">
            <a:xfrm>
              <a:off x="8880" y="5760"/>
              <a:ext cx="360" cy="360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479245" name="AutoShape 13"/>
            <p:cNvSpPr>
              <a:spLocks noChangeArrowheads="1"/>
            </p:cNvSpPr>
            <p:nvPr/>
          </p:nvSpPr>
          <p:spPr bwMode="auto">
            <a:xfrm>
              <a:off x="9480" y="6000"/>
              <a:ext cx="360" cy="360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cxnSp>
          <p:nvCxnSpPr>
            <p:cNvPr id="479246" name="AutoShape 14"/>
            <p:cNvCxnSpPr>
              <a:cxnSpLocks noChangeShapeType="1"/>
            </p:cNvCxnSpPr>
            <p:nvPr/>
          </p:nvCxnSpPr>
          <p:spPr bwMode="auto">
            <a:xfrm>
              <a:off x="7880" y="5400"/>
              <a:ext cx="600" cy="27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cxnSp>
          <p:nvCxnSpPr>
            <p:cNvPr id="479247" name="AutoShape 15"/>
            <p:cNvCxnSpPr>
              <a:cxnSpLocks noChangeShapeType="1"/>
            </p:cNvCxnSpPr>
            <p:nvPr/>
          </p:nvCxnSpPr>
          <p:spPr bwMode="auto">
            <a:xfrm>
              <a:off x="8560" y="5740"/>
              <a:ext cx="600" cy="1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cxnSp>
          <p:nvCxnSpPr>
            <p:cNvPr id="479248" name="AutoShape 16"/>
            <p:cNvCxnSpPr>
              <a:cxnSpLocks noChangeShapeType="1"/>
            </p:cNvCxnSpPr>
            <p:nvPr/>
          </p:nvCxnSpPr>
          <p:spPr bwMode="auto">
            <a:xfrm>
              <a:off x="9128" y="5968"/>
              <a:ext cx="600" cy="1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sp>
          <p:nvSpPr>
            <p:cNvPr id="479249" name="Line 17"/>
            <p:cNvSpPr>
              <a:spLocks noChangeShapeType="1"/>
            </p:cNvSpPr>
            <p:nvPr/>
          </p:nvSpPr>
          <p:spPr bwMode="auto">
            <a:xfrm>
              <a:off x="6458" y="4230"/>
              <a:ext cx="390" cy="4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9250" name="Line 18"/>
            <p:cNvSpPr>
              <a:spLocks noChangeShapeType="1"/>
            </p:cNvSpPr>
            <p:nvPr/>
          </p:nvSpPr>
          <p:spPr bwMode="auto">
            <a:xfrm>
              <a:off x="6848" y="4710"/>
              <a:ext cx="457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9251" name="AutoShape 19"/>
            <p:cNvSpPr>
              <a:spLocks noChangeArrowheads="1"/>
            </p:cNvSpPr>
            <p:nvPr/>
          </p:nvSpPr>
          <p:spPr bwMode="auto">
            <a:xfrm>
              <a:off x="5918" y="4230"/>
              <a:ext cx="360" cy="360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479252" name="Line 20"/>
            <p:cNvSpPr>
              <a:spLocks noChangeShapeType="1"/>
            </p:cNvSpPr>
            <p:nvPr/>
          </p:nvSpPr>
          <p:spPr bwMode="auto">
            <a:xfrm>
              <a:off x="7313" y="4928"/>
              <a:ext cx="525" cy="4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58" name="Text Box 21"/>
            <p:cNvSpPr txBox="1">
              <a:spLocks noChangeArrowheads="1"/>
            </p:cNvSpPr>
            <p:nvPr/>
          </p:nvSpPr>
          <p:spPr bwMode="auto">
            <a:xfrm>
              <a:off x="1046" y="1352"/>
              <a:ext cx="2266" cy="11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Calibri" panose="020F0502020204030204" charset="0"/>
                </a:rPr>
                <a:t>J(</a:t>
              </a:r>
              <a:r>
                <a:rPr lang="en-US" altLang="zh-CN">
                  <a:latin typeface="Symbol" panose="05050102010706020507" pitchFamily="18" charset="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latin typeface="Symbol" panose="05050102010706020507" pitchFamily="18" charset="2"/>
                  <a:sym typeface="Symbol" panose="05050102010706020507" pitchFamily="18" charset="2"/>
                </a:rPr>
                <a:t>0</a:t>
              </a:r>
              <a:r>
                <a:rPr lang="en-US" altLang="zh-CN">
                  <a:latin typeface="Symbol" panose="05050102010706020507" pitchFamily="18" charset="2"/>
                  <a:sym typeface="Symbol" panose="05050102010706020507" pitchFamily="18" charset="2"/>
                </a:rPr>
                <a:t>,</a:t>
              </a:r>
              <a:r>
                <a:rPr lang="en-US" altLang="zh-CN" baseline="-25000">
                  <a:latin typeface="Symbol" panose="05050102010706020507" pitchFamily="18" charset="2"/>
                  <a:sym typeface="Symbol" panose="05050102010706020507" pitchFamily="18" charset="2"/>
                </a:rPr>
                <a:t>1</a:t>
              </a:r>
              <a:r>
                <a:rPr lang="en-US" altLang="zh-CN">
                  <a:latin typeface="Calibri" panose="020F0502020204030204" charset="0"/>
                </a:rPr>
                <a:t>)</a:t>
              </a:r>
              <a:endParaRPr lang="en-US" altLang="zh-CN" baseline="-25000">
                <a:latin typeface="Symbol" panose="05050102010706020507" pitchFamily="18" charset="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150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76580" y="324485"/>
            <a:ext cx="694880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数学分析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	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sgd.py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运行</a:t>
            </a:r>
          </a:p>
          <a:p>
            <a:pPr algn="l">
              <a:buFont typeface="Arial" panose="020B0604020202020204" pitchFamily="34" charset="0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2684145"/>
            <a:ext cx="5473700" cy="27616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106285" y="3042920"/>
            <a:ext cx="313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平方函数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88455" y="3042920"/>
            <a:ext cx="1280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</a:rPr>
              <a:t>→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153275" y="4474210"/>
            <a:ext cx="313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平方函数的导数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731000" y="4474210"/>
            <a:ext cx="1280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Arial" panose="020B0604020202020204" pitchFamily="34" charset="0"/>
              </a:rPr>
              <a:t>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150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20040"/>
            <a:ext cx="694880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数学分析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	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sgd.py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运行</a:t>
            </a:r>
          </a:p>
          <a:p>
            <a:pPr algn="l">
              <a:buFont typeface="Arial" panose="020B0604020202020204" pitchFamily="34" charset="0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35" y="2494915"/>
            <a:ext cx="5226685" cy="34899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797675" y="1861820"/>
            <a:ext cx="39312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>
                <a:latin typeface="Arial" panose="020B0604020202020204" pitchFamily="34" charset="0"/>
              </a:rPr>
              <a:t>GD_decay</a:t>
            </a:r>
            <a:r>
              <a:rPr lang="zh-CN" altLang="en-US">
                <a:latin typeface="Arial" panose="020B0604020202020204" pitchFamily="34" charset="0"/>
              </a:rPr>
              <a:t>：</a:t>
            </a:r>
          </a:p>
          <a:p>
            <a:r>
              <a:rPr lang="en-US" altLang="zh-CN">
                <a:latin typeface="Arial" panose="020B0604020202020204" pitchFamily="34" charset="0"/>
              </a:rPr>
              <a:t>x_start - </a:t>
            </a:r>
            <a:r>
              <a:rPr lang="zh-CN" altLang="en-US">
                <a:latin typeface="Arial" panose="020B0604020202020204" pitchFamily="34" charset="0"/>
              </a:rPr>
              <a:t>初始位置</a:t>
            </a:r>
          </a:p>
          <a:p>
            <a:r>
              <a:rPr lang="en-US" altLang="zh-CN">
                <a:latin typeface="Arial" panose="020B0604020202020204" pitchFamily="34" charset="0"/>
              </a:rPr>
              <a:t>df - </a:t>
            </a:r>
            <a:r>
              <a:rPr lang="zh-CN" altLang="en-US">
                <a:latin typeface="Arial" panose="020B0604020202020204" pitchFamily="34" charset="0"/>
              </a:rPr>
              <a:t>平方函数</a:t>
            </a:r>
          </a:p>
          <a:p>
            <a:r>
              <a:rPr lang="en-US" altLang="zh-CN">
                <a:latin typeface="Arial" panose="020B0604020202020204" pitchFamily="34" charset="0"/>
              </a:rPr>
              <a:t>epochs - </a:t>
            </a:r>
            <a:r>
              <a:rPr lang="zh-CN" altLang="en-US">
                <a:latin typeface="Arial" panose="020B0604020202020204" pitchFamily="34" charset="0"/>
              </a:rPr>
              <a:t>迭代次数</a:t>
            </a:r>
          </a:p>
          <a:p>
            <a:r>
              <a:rPr lang="en-US" altLang="zh-CN">
                <a:latin typeface="Arial" panose="020B0604020202020204" pitchFamily="34" charset="0"/>
              </a:rPr>
              <a:t>lr - </a:t>
            </a:r>
            <a:r>
              <a:rPr lang="zh-CN" altLang="en-US">
                <a:latin typeface="Arial" panose="020B0604020202020204" pitchFamily="34" charset="0"/>
              </a:rPr>
              <a:t>学习率</a:t>
            </a:r>
          </a:p>
          <a:p>
            <a:r>
              <a:rPr lang="en-US" altLang="zh-CN">
                <a:latin typeface="Arial" panose="020B0604020202020204" pitchFamily="34" charset="0"/>
              </a:rPr>
              <a:t>decay - </a:t>
            </a:r>
            <a:r>
              <a:rPr lang="zh-CN" altLang="en-US">
                <a:latin typeface="Arial" panose="020B0604020202020204" pitchFamily="34" charset="0"/>
              </a:rPr>
              <a:t>学习率衰减系数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44030" y="4002405"/>
            <a:ext cx="39312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>
                <a:latin typeface="Arial" panose="020B0604020202020204" pitchFamily="34" charset="0"/>
              </a:rPr>
              <a:t>循环</a:t>
            </a:r>
            <a:r>
              <a:rPr lang="zh-CN" altLang="en-US">
                <a:latin typeface="Arial" panose="020B0604020202020204" pitchFamily="34" charset="0"/>
              </a:rPr>
              <a:t>：</a:t>
            </a:r>
          </a:p>
          <a:p>
            <a:r>
              <a:rPr lang="zh-CN" altLang="en-US">
                <a:latin typeface="Arial" panose="020B0604020202020204" pitchFamily="34" charset="0"/>
              </a:rPr>
              <a:t>迭代计算下一次</a:t>
            </a:r>
            <a:r>
              <a:rPr lang="en-US" altLang="zh-CN">
                <a:latin typeface="Arial" panose="020B0604020202020204" pitchFamily="34" charset="0"/>
              </a:rPr>
              <a:t>x</a:t>
            </a:r>
            <a:r>
              <a:rPr lang="zh-CN" altLang="en-US">
                <a:latin typeface="Arial" panose="020B0604020202020204" pitchFamily="34" charset="0"/>
              </a:rPr>
              <a:t>的位置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150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20040"/>
            <a:ext cx="694880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数学分析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5" y="1162050"/>
            <a:ext cx="7270750" cy="49764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76165" y="1388745"/>
            <a:ext cx="3926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首先生成基础采样点给后面使用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76165" y="4118610"/>
            <a:ext cx="3926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做了双重验证并绘制图像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150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20040"/>
            <a:ext cx="694880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数学分析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梯度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下降法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	</a:t>
            </a:r>
          </a:p>
          <a:p>
            <a:pPr algn="l">
              <a:buFont typeface="Arial" panose="020B0604020202020204" pitchFamily="34" charset="0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 descr="Gradient_Desent_Decay"/>
          <p:cNvPicPr>
            <a:picLocks noChangeAspect="1"/>
          </p:cNvPicPr>
          <p:nvPr/>
        </p:nvPicPr>
        <p:blipFill>
          <a:blip r:embed="rId3"/>
          <a:srcRect l="9609" t="10901" r="8289" b="7015"/>
          <a:stretch>
            <a:fillRect/>
          </a:stretch>
        </p:blipFill>
        <p:spPr>
          <a:xfrm>
            <a:off x="542925" y="2068195"/>
            <a:ext cx="6009640" cy="409892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188970" y="1433830"/>
            <a:ext cx="371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t+1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= 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- 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f'(x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6643370" y="1000125"/>
            <a:ext cx="24130" cy="4886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TextBox 1"/>
          <p:cNvSpPr txBox="1"/>
          <p:nvPr/>
        </p:nvSpPr>
        <p:spPr>
          <a:xfrm>
            <a:off x="6859905" y="957580"/>
            <a:ext cx="433768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最快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过于盲目、有缺陷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进一步利用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曲线二阶导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的信息进行迭代求解，称为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牛顿法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390" y="2381250"/>
            <a:ext cx="4196715" cy="241109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930390" y="5189855"/>
            <a:ext cx="3714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t+1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= 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 - f'(x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)/f''(xt)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8025" y="4486275"/>
            <a:ext cx="1047750" cy="1205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150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20040"/>
            <a:ext cx="6948805" cy="2722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数学分析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15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多元函数的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导数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如何表达？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多元函数的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梯度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呢？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多元函数的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二阶导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是什么？</a:t>
            </a:r>
          </a:p>
          <a:p>
            <a:pPr algn="l">
              <a:buFont typeface="Arial" panose="020B0604020202020204" pitchFamily="34" charset="0"/>
            </a:pPr>
            <a:endParaRPr lang="en-US" alt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024370" y="701040"/>
            <a:ext cx="1905" cy="4746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920" y="1162684"/>
            <a:ext cx="3733800" cy="33839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81025" y="2669540"/>
            <a:ext cx="28784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f(x)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= f(x</a:t>
            </a:r>
            <a:r>
              <a:rPr lang="en-US" altLang="zh-CN" sz="2400" b="1" baseline="-25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,x</a:t>
            </a:r>
            <a:r>
              <a:rPr lang="en-US" altLang="zh-CN" sz="2400" b="1" baseline="-250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...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)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10870" y="3200400"/>
            <a:ext cx="59696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一阶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偏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导数：f'x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(x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...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f'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(x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en-US" altLang="zh-CN" sz="2400" baseline="-250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...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,...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，它们的线性加和称为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方向导数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492365" y="663575"/>
            <a:ext cx="2110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hessian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矩阵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G</a:t>
            </a:r>
          </a:p>
        </p:txBody>
      </p:sp>
      <p:pic>
        <p:nvPicPr>
          <p:cNvPr id="20" name="图片 19" descr="多元函数梯度"/>
          <p:cNvPicPr>
            <a:picLocks noChangeAspect="1"/>
          </p:cNvPicPr>
          <p:nvPr/>
        </p:nvPicPr>
        <p:blipFill>
          <a:blip r:embed="rId5"/>
          <a:srcRect t="16748" b="14870"/>
          <a:stretch>
            <a:fillRect/>
          </a:stretch>
        </p:blipFill>
        <p:spPr>
          <a:xfrm>
            <a:off x="514985" y="4086860"/>
            <a:ext cx="4896485" cy="2157730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700011" y="4744721"/>
          <a:ext cx="3618230" cy="1320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r:id="rId6" imgW="1739900" imgH="634365" progId="Equation.KSEE3">
                  <p:embed/>
                </p:oleObj>
              </mc:Choice>
              <mc:Fallback>
                <p:oleObj r:id="rId6" imgW="1739900" imgH="634365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00011" y="4744721"/>
                        <a:ext cx="3618230" cy="1320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071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35280"/>
            <a:ext cx="977836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数学分析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总结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变量、函数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求导规则、泰勒展开式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5" y="993775"/>
            <a:ext cx="4085590" cy="48698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2835" y="3490595"/>
            <a:ext cx="44570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Yan LeCun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：可微分式编程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30200"/>
            <a:ext cx="9778365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线性代数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线性变换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 指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旋转、推移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，他们的组合是线性变换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sz="12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为什么研究线性变换</a:t>
            </a:r>
            <a:endParaRPr lang="zh-CN" sz="24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8" name="图片 7" descr="矩阵的线性变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15" y="2790190"/>
            <a:ext cx="4758055" cy="30626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10" y="434975"/>
            <a:ext cx="4875530" cy="25996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845" y="3237230"/>
            <a:ext cx="4787265" cy="2729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071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76580" y="344170"/>
            <a:ext cx="977836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线性代数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矩阵和乘法</a:t>
            </a:r>
            <a:endParaRPr lang="en-US" altLang="zh-CN" sz="2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8390" y="2288540"/>
          <a:ext cx="471551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9" r:id="rId4" imgW="2298700" imgH="457200" progId="Equation.KSEE3">
                  <p:embed/>
                </p:oleObj>
              </mc:Choice>
              <mc:Fallback>
                <p:oleObj r:id="rId4" imgW="22987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8390" y="2288540"/>
                        <a:ext cx="4715510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606800" y="1315720"/>
          <a:ext cx="2159635" cy="72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0" r:id="rId6" imgW="685800" imgH="228600" progId="Equation.KSEE3">
                  <p:embed/>
                </p:oleObj>
              </mc:Choice>
              <mc:Fallback>
                <p:oleObj r:id="rId6" imgW="6858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06800" y="1315720"/>
                        <a:ext cx="2159635" cy="720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8390" y="3547745"/>
          <a:ext cx="4878705" cy="93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" r:id="rId8" imgW="2374265" imgH="457200" progId="Equation.KSEE3">
                  <p:embed/>
                </p:oleObj>
              </mc:Choice>
              <mc:Fallback>
                <p:oleObj r:id="rId8" imgW="2374265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88390" y="3547745"/>
                        <a:ext cx="4878705" cy="938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88390" y="4779010"/>
          <a:ext cx="477964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2" r:id="rId10" imgW="2298700" imgH="457200" progId="Equation.KSEE3">
                  <p:embed/>
                </p:oleObj>
              </mc:Choice>
              <mc:Fallback>
                <p:oleObj r:id="rId10" imgW="22987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88390" y="4779010"/>
                        <a:ext cx="4779645" cy="94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6902450" y="4239260"/>
            <a:ext cx="390969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矩阵的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本质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：线性变换！</a:t>
            </a:r>
            <a:endParaRPr 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r>
              <a:rPr 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什么情况下矩阵乘法是旋转矩阵呢</a:t>
            </a:r>
            <a:r>
              <a:rPr 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？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1" name="图片 10" descr="矩阵本质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2450" y="1191260"/>
            <a:ext cx="3653790" cy="2673350"/>
          </a:xfrm>
          <a:prstGeom prst="rect">
            <a:avLst/>
          </a:prstGeom>
        </p:spPr>
      </p:pic>
      <p:sp>
        <p:nvSpPr>
          <p:cNvPr id="135" name=" 135"/>
          <p:cNvSpPr/>
          <p:nvPr/>
        </p:nvSpPr>
        <p:spPr>
          <a:xfrm rot="3000000">
            <a:off x="8105775" y="2033905"/>
            <a:ext cx="1098550" cy="34925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 135"/>
          <p:cNvSpPr/>
          <p:nvPr/>
        </p:nvSpPr>
        <p:spPr>
          <a:xfrm>
            <a:off x="8239760" y="1624965"/>
            <a:ext cx="734060" cy="34925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bldLvl="0" animBg="1"/>
      <p:bldP spid="1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63245" y="344170"/>
            <a:ext cx="9791700" cy="60775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Day1</a:t>
            </a: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大纲</a:t>
            </a:r>
            <a:endParaRPr lang="zh-CN" altLang="en-US" b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/>
            <a:r>
              <a:rPr lang="zh-CN" altLang="en-US" b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zh-CN" altLang="en-US" sz="2800" b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altLang="zh-CN" sz="2400" b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• </a:t>
            </a:r>
            <a:r>
              <a:rPr lang="zh-CN" altLang="en-US" sz="2800" b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人工智能概述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2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•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人工智能中的数学基础</a:t>
            </a:r>
          </a:p>
          <a:p>
            <a:pPr indent="0"/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/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•</a:t>
            </a: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回归与分类</a:t>
            </a:r>
            <a:endParaRPr lang="zh-CN" altLang="en-US" sz="2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• 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线性回归，</a:t>
            </a:r>
            <a:r>
              <a:rPr lang="en-US" altLang="zh-CN" sz="2400" b="0">
                <a:latin typeface="Calibri" panose="020F0502020204030204" charset="0"/>
                <a:cs typeface="Calibri" panose="020F0502020204030204" charset="0"/>
              </a:rPr>
              <a:t>Logistic 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回归，</a:t>
            </a:r>
            <a:r>
              <a:rPr lang="en-US" altLang="zh-CN" sz="2400">
                <a:latin typeface="Calibri" panose="020F0502020204030204" charset="0"/>
                <a:cs typeface="Calibri" panose="020F0502020204030204" charset="0"/>
              </a:rPr>
              <a:t>Softmax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回归</a:t>
            </a:r>
          </a:p>
          <a:p>
            <a:pPr indent="0"/>
            <a:r>
              <a:rPr lang="zh-CN" altLang="en-US" sz="24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• </a:t>
            </a:r>
            <a:r>
              <a:rPr lang="zh-CN" altLang="en-US" sz="2800" b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决策树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altLang="zh-CN" sz="23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2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• 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多种决策树模型，</a:t>
            </a:r>
            <a:r>
              <a:rPr lang="en-US" altLang="zh-CN" sz="2400" b="0">
                <a:latin typeface="Calibri" panose="020F0502020204030204" charset="0"/>
                <a:cs typeface="Calibri" panose="020F0502020204030204" charset="0"/>
              </a:rPr>
              <a:t>Bagging</a:t>
            </a:r>
            <a:r>
              <a:rPr lang="zh-CN" altLang="en-US" sz="2400" b="0">
                <a:latin typeface="Calibri" panose="020F0502020204030204" charset="0"/>
                <a:cs typeface="Calibri" panose="020F0502020204030204" charset="0"/>
              </a:rPr>
              <a:t>，</a:t>
            </a:r>
            <a:r>
              <a:rPr lang="en-US" altLang="zh-CN" sz="2400" b="0">
                <a:latin typeface="Calibri" panose="020F0502020204030204" charset="0"/>
                <a:cs typeface="Calibri" panose="020F0502020204030204" charset="0"/>
              </a:rPr>
              <a:t>Boosting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思想</a:t>
            </a:r>
            <a:endParaRPr lang="zh-CN" altLang="en-US" sz="2400" b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/>
            <a:r>
              <a:rPr lang="zh-CN" altLang="en-US" sz="2300" b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indent="0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• </a:t>
            </a:r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朴素贝叶斯</a:t>
            </a:r>
            <a:endParaRPr lang="en-US" alt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•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自然语言处理，文本分类</a:t>
            </a:r>
          </a:p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071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76580" y="344170"/>
            <a:ext cx="977836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线性代数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矩阵</a:t>
            </a:r>
            <a:endParaRPr lang="zh-CN" sz="28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46785" y="4727575"/>
            <a:ext cx="1065720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仅对角线有非零值的矩阵为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缩放矩阵，</a:t>
            </a:r>
            <a:r>
              <a:rPr 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对角线元素代表了每个维度的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缩放强度</a:t>
            </a:r>
          </a:p>
          <a:p>
            <a:r>
              <a:rPr 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列向量正交且为单位向量的</a:t>
            </a:r>
            <a:r>
              <a:rPr 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矩阵</a:t>
            </a:r>
            <a:r>
              <a:rPr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，也即正交阵</a:t>
            </a:r>
            <a:r>
              <a:rPr lang="zh-CN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为</a:t>
            </a:r>
            <a:r>
              <a:rPr 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旋转</a:t>
            </a:r>
            <a:r>
              <a:rPr 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矩阵</a:t>
            </a:r>
            <a:endParaRPr lang="zh-CN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605" y="136525"/>
            <a:ext cx="3335020" cy="250380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11555" y="2216150"/>
          <a:ext cx="7895590" cy="242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r:id="rId5" imgW="4051300" imgH="1244600" progId="Equation.KSEE3">
                  <p:embed/>
                </p:oleObj>
              </mc:Choice>
              <mc:Fallback>
                <p:oleObj r:id="rId5" imgW="4051300" imgH="1244600" progId="Equation.KSEE3">
                  <p:embed/>
                  <p:pic>
                    <p:nvPicPr>
                      <p:cNvPr id="0" name="图片 614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1555" y="2216150"/>
                        <a:ext cx="7895590" cy="242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946785" y="5643245"/>
            <a:ext cx="67119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思考：这两个矩阵的现实意义？</a:t>
            </a:r>
            <a:endParaRPr lang="zh-CN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071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76580" y="344170"/>
            <a:ext cx="977836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线性代数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分离技术 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-&gt; 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特征值分解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99808" y="2232660"/>
          <a:ext cx="1304290" cy="93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r:id="rId4" imgW="634365" imgH="457200" progId="Equation.KSEE3">
                  <p:embed/>
                </p:oleObj>
              </mc:Choice>
              <mc:Fallback>
                <p:oleObj r:id="rId4" imgW="634365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9808" y="2232660"/>
                        <a:ext cx="1304290" cy="938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 159"/>
          <p:cNvSpPr/>
          <p:nvPr/>
        </p:nvSpPr>
        <p:spPr>
          <a:xfrm>
            <a:off x="2843530" y="2534285"/>
            <a:ext cx="1181735" cy="335280"/>
          </a:xfrm>
          <a:custGeom>
            <a:avLst/>
            <a:gdLst>
              <a:gd name="connsiteX0" fmla="*/ 545178 w 812503"/>
              <a:gd name="connsiteY0" fmla="*/ 0 h 310097"/>
              <a:gd name="connsiteX1" fmla="*/ 812503 w 812503"/>
              <a:gd name="connsiteY1" fmla="*/ 155049 h 310097"/>
              <a:gd name="connsiteX2" fmla="*/ 545178 w 812503"/>
              <a:gd name="connsiteY2" fmla="*/ 310097 h 310097"/>
              <a:gd name="connsiteX3" fmla="*/ 545178 w 812503"/>
              <a:gd name="connsiteY3" fmla="*/ 212220 h 310097"/>
              <a:gd name="connsiteX4" fmla="*/ 0 w 812503"/>
              <a:gd name="connsiteY4" fmla="*/ 259590 h 310097"/>
              <a:gd name="connsiteX5" fmla="*/ 160832 w 812503"/>
              <a:gd name="connsiteY5" fmla="*/ 155049 h 310097"/>
              <a:gd name="connsiteX6" fmla="*/ 0 w 812503"/>
              <a:gd name="connsiteY6" fmla="*/ 50507 h 310097"/>
              <a:gd name="connsiteX7" fmla="*/ 545178 w 812503"/>
              <a:gd name="connsiteY7" fmla="*/ 97878 h 31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474845" y="1869123"/>
          <a:ext cx="6318885" cy="172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r:id="rId6" imgW="3073400" imgH="838200" progId="Equation.KSEE3">
                  <p:embed/>
                </p:oleObj>
              </mc:Choice>
              <mc:Fallback>
                <p:oleObj r:id="rId6" imgW="3073400" imgH="838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74845" y="1869123"/>
                        <a:ext cx="6318885" cy="172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000125" y="3590925"/>
            <a:ext cx="399478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非常重要且广泛的应用包括：</a:t>
            </a:r>
          </a:p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控制系统</a:t>
            </a:r>
          </a:p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推荐系统</a:t>
            </a:r>
          </a:p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文本相似度处理</a:t>
            </a:r>
          </a:p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图像压缩</a:t>
            </a:r>
          </a:p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...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3265" y="212090"/>
            <a:ext cx="1114425" cy="866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071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76580" y="344170"/>
            <a:ext cx="977836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线性代数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分离技术 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-&gt; </a:t>
            </a:r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svd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/NFM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分解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7230" b="3555"/>
          <a:stretch>
            <a:fillRect/>
          </a:stretch>
        </p:blipFill>
        <p:spPr>
          <a:xfrm>
            <a:off x="1004570" y="2052320"/>
            <a:ext cx="4770755" cy="4239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17240" t="13783" r="3622" b="1466"/>
          <a:stretch>
            <a:fillRect/>
          </a:stretch>
        </p:blipFill>
        <p:spPr>
          <a:xfrm>
            <a:off x="6859270" y="2305685"/>
            <a:ext cx="4831080" cy="3375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95390" y="3809365"/>
            <a:ext cx="700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user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921750" y="2052320"/>
            <a:ext cx="939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item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071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76580" y="344170"/>
            <a:ext cx="977836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线性代数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再看特征值分解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相似矩阵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" y="2959735"/>
            <a:ext cx="5795645" cy="3187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495" y="2959735"/>
            <a:ext cx="5372100" cy="31991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786755" y="292100"/>
            <a:ext cx="3878580" cy="2391410"/>
            <a:chOff x="9552" y="542"/>
            <a:chExt cx="6108" cy="3766"/>
          </a:xfrm>
        </p:grpSpPr>
        <p:sp>
          <p:nvSpPr>
            <p:cNvPr id="24" name="矩形 23"/>
            <p:cNvSpPr/>
            <p:nvPr/>
          </p:nvSpPr>
          <p:spPr>
            <a:xfrm>
              <a:off x="9552" y="542"/>
              <a:ext cx="6108" cy="3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" name="对象 1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9849" y="2559"/>
            <a:ext cx="5706" cy="1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4" r:id="rId6" imgW="673100" imgH="190500" progId="Equation.KSEE3">
                    <p:embed/>
                  </p:oleObj>
                </mc:Choice>
                <mc:Fallback>
                  <p:oleObj r:id="rId6" imgW="673100" imgH="190500" progId="Equation.KSEE3">
                    <p:embed/>
                    <p:pic>
                      <p:nvPicPr>
                        <p:cNvPr id="0" name="图片 7168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849" y="2559"/>
                          <a:ext cx="5706" cy="16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文本框 22"/>
            <p:cNvSpPr txBox="1"/>
            <p:nvPr/>
          </p:nvSpPr>
          <p:spPr>
            <a:xfrm>
              <a:off x="9777" y="777"/>
              <a:ext cx="5198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思考：</a:t>
              </a:r>
            </a:p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</a:rPr>
                <a:t>(1) 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变换与逆矩阵</a:t>
              </a:r>
            </a:p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</a:rPr>
                <a:t>(2) 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什么情况下有逆矩阵</a:t>
              </a:r>
            </a:p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</a:rPr>
                <a:t>(3) P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</a:rPr>
                <a:t>P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</a:rPr>
                <a:t>的逆乘积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39725"/>
            <a:ext cx="977836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线性代数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行列式</a:t>
            </a: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60145" y="2413635"/>
          <a:ext cx="1886585" cy="1045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r:id="rId4" imgW="825500" imgH="457200" progId="Equation.KSEE3">
                  <p:embed/>
                </p:oleObj>
              </mc:Choice>
              <mc:Fallback>
                <p:oleObj r:id="rId4" imgW="825500" imgH="457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0145" y="2413635"/>
                        <a:ext cx="1886585" cy="1045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r:id="rId6" imgW="914400" imgH="215900" progId="Equation.KSEE3">
                  <p:embed/>
                </p:oleObj>
              </mc:Choice>
              <mc:Fallback>
                <p:oleObj r:id="rId6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250055" y="2538730"/>
          <a:ext cx="2691765" cy="702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r:id="rId8" imgW="1168400" imgH="304800" progId="Equation.KSEE3">
                  <p:embed/>
                </p:oleObj>
              </mc:Choice>
              <mc:Fallback>
                <p:oleObj r:id="rId8" imgW="1168400" imgH="3048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50055" y="2538730"/>
                        <a:ext cx="2691765" cy="702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93483" y="3496310"/>
          <a:ext cx="2608580" cy="153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r:id="rId10" imgW="1206500" imgH="711200" progId="Equation.KSEE3">
                  <p:embed/>
                </p:oleObj>
              </mc:Choice>
              <mc:Fallback>
                <p:oleObj r:id="rId10" imgW="1206500" imgH="711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3483" y="3496310"/>
                        <a:ext cx="2608580" cy="1538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249738" y="3677285"/>
          <a:ext cx="4675505" cy="117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r:id="rId12" imgW="2019300" imgH="508000" progId="Equation.KSEE3">
                  <p:embed/>
                </p:oleObj>
              </mc:Choice>
              <mc:Fallback>
                <p:oleObj r:id="rId12" imgW="2019300" imgH="5080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249738" y="3677285"/>
                        <a:ext cx="4675505" cy="117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099185" y="5255895"/>
            <a:ext cx="66649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考察单位阵、旋转阵</a:t>
            </a:r>
          </a:p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行列式的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本质：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线性变换的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缩放因子</a:t>
            </a:r>
          </a:p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变换是否降维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秩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)</a:t>
            </a: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55291" y="1383665"/>
          <a:ext cx="402780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r:id="rId14" imgW="1498600" imgH="254000" progId="Equation.KSEE3">
                  <p:embed/>
                </p:oleObj>
              </mc:Choice>
              <mc:Fallback>
                <p:oleObj r:id="rId14" imgW="1498600" imgH="2540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955291" y="1383665"/>
                        <a:ext cx="4027805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39725"/>
            <a:ext cx="977836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线性代数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总结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053465" y="2094230"/>
            <a:ext cx="66649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矩阵  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&lt;==&gt; 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线性变换</a:t>
            </a:r>
          </a:p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特征值 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&lt;==&gt;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缩放强度</a:t>
            </a:r>
          </a:p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行列式 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&lt;==&gt;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缩放强度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5470" y="349250"/>
            <a:ext cx="9778365" cy="2368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概率与直观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不断抛掷一枚硬币，得到正面与反面的频率比例是多少呢？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经过无数次抛掷，频率的极限趋近于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X?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6525" y="2891790"/>
            <a:ext cx="6218555" cy="27260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6165" y="5752465"/>
            <a:ext cx="8335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抛掷趋于无穷次时，正反面频率一致，根据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大数定理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5470" y="349250"/>
            <a:ext cx="9778365" cy="31076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概率的计算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已知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A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B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独立时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37590" y="1837055"/>
          <a:ext cx="3566160" cy="802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r:id="rId6" imgW="1016000" imgH="228600" progId="Equation.KSEE3">
                  <p:embed/>
                </p:oleObj>
              </mc:Choice>
              <mc:Fallback>
                <p:oleObj r:id="rId6" imgW="1016000" imgH="2286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37590" y="1837055"/>
                        <a:ext cx="3566160" cy="802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37273" y="3701415"/>
          <a:ext cx="5305425" cy="71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r:id="rId8" imgW="1511300" imgH="203200" progId="Equation.KSEE3">
                  <p:embed/>
                </p:oleObj>
              </mc:Choice>
              <mc:Fallback>
                <p:oleObj r:id="rId8" imgW="1511300" imgH="203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37273" y="3701415"/>
                        <a:ext cx="5305425" cy="713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00125" y="4509135"/>
          <a:ext cx="8293100" cy="71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r:id="rId10" imgW="2362200" imgH="203200" progId="Equation.KSEE3">
                  <p:embed/>
                </p:oleObj>
              </mc:Choice>
              <mc:Fallback>
                <p:oleObj r:id="rId10" imgW="2362200" imgH="2032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00125" y="4509135"/>
                        <a:ext cx="8293100" cy="713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95630" y="359410"/>
            <a:ext cx="5903595" cy="64623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条件概率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全概率公式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3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贝叶斯公式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419543" y="1882140"/>
          <a:ext cx="4446270" cy="56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r:id="rId6" imgW="1587500" imgH="203200" progId="Equation.KSEE3">
                  <p:embed/>
                </p:oleObj>
              </mc:Choice>
              <mc:Fallback>
                <p:oleObj r:id="rId6" imgW="1587500" imgH="2032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19543" y="1882140"/>
                        <a:ext cx="4446270" cy="568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61440" y="3268980"/>
          <a:ext cx="4429760" cy="913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r:id="rId8" imgW="1663700" imgH="342900" progId="Equation.KSEE3">
                  <p:embed/>
                </p:oleObj>
              </mc:Choice>
              <mc:Fallback>
                <p:oleObj r:id="rId8" imgW="1663700" imgH="3429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61440" y="3268980"/>
                        <a:ext cx="4429760" cy="913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61440" y="4581525"/>
          <a:ext cx="4773295" cy="1480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r:id="rId10" imgW="1803400" imgH="558800" progId="Equation.KSEE3">
                  <p:embed/>
                </p:oleObj>
              </mc:Choice>
              <mc:Fallback>
                <p:oleObj r:id="rId10" imgW="1803400" imgH="5588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61440" y="4581525"/>
                        <a:ext cx="4773295" cy="1480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连接符 24"/>
          <p:cNvCxnSpPr/>
          <p:nvPr/>
        </p:nvCxnSpPr>
        <p:spPr>
          <a:xfrm>
            <a:off x="6981825" y="696595"/>
            <a:ext cx="5080" cy="490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324090" y="805180"/>
            <a:ext cx="37560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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练习：小明有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支步枪，其中有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支校准过。校准过的枪支击准靶心的概率为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0.8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，没有校准过的枪支击准靶心的概率为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0.3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，现小明随机的选一支枪，结果中靶，问该枪已被校准的概率。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94995" y="354330"/>
            <a:ext cx="6593205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根据贝叶斯公式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76643" y="1962150"/>
          <a:ext cx="5391150" cy="2329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r:id="rId6" imgW="2057400" imgH="889000" progId="Equation.KSEE3">
                  <p:embed/>
                </p:oleObj>
              </mc:Choice>
              <mc:Fallback>
                <p:oleObj r:id="rId6" imgW="2057400" imgH="8890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6643" y="1962150"/>
                        <a:ext cx="5391150" cy="2329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76960" y="4655185"/>
          <a:ext cx="9067165" cy="1330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r:id="rId8" imgW="3810000" imgH="558800" progId="Equation.KSEE3">
                  <p:embed/>
                </p:oleObj>
              </mc:Choice>
              <mc:Fallback>
                <p:oleObj r:id="rId8" imgW="3810000" imgH="5588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6960" y="4655185"/>
                        <a:ext cx="9067165" cy="1330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586480" y="2405380"/>
            <a:ext cx="977836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buFont typeface="+mj-lt"/>
              <a:buNone/>
            </a:pPr>
            <a:r>
              <a:rPr lang="zh-CN" altLang="en-US" sz="6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人工智能概述</a:t>
            </a:r>
            <a:endParaRPr lang="zh-CN" altLang="en-US" sz="60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134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94995" y="354330"/>
            <a:ext cx="6593205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重温贝叶斯公式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30300" y="4088765"/>
          <a:ext cx="4944745" cy="117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6" r:id="rId6" imgW="1765300" imgH="419100" progId="Equation.KSEE3">
                  <p:embed/>
                </p:oleObj>
              </mc:Choice>
              <mc:Fallback>
                <p:oleObj r:id="rId6" imgW="1765300" imgH="4191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30300" y="4088765"/>
                        <a:ext cx="4944745" cy="1173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14120" y="3263900"/>
          <a:ext cx="454215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7" r:id="rId8" imgW="1688465" imgH="355600" progId="Equation.KSEE3">
                  <p:embed/>
                </p:oleObj>
              </mc:Choice>
              <mc:Fallback>
                <p:oleObj r:id="rId8" imgW="1688465" imgH="3556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4120" y="3263900"/>
                        <a:ext cx="4542155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130300" y="5303520"/>
            <a:ext cx="59175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强调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：这是一个</a:t>
            </a:r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非常重要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的公式，记住它，基本就掌握了机器学习一半的内容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68095" y="1840865"/>
          <a:ext cx="4773295" cy="1480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8" r:id="rId10" imgW="1803400" imgH="558800" progId="Equation.KSEE3">
                  <p:embed/>
                </p:oleObj>
              </mc:Choice>
              <mc:Fallback>
                <p:oleObj r:id="rId10" imgW="1803400" imgH="5588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68095" y="1840865"/>
                        <a:ext cx="4773295" cy="1480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2290" y="1281430"/>
            <a:ext cx="3030855" cy="303466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8260" y="706120"/>
            <a:ext cx="1529080" cy="957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94995" y="354330"/>
            <a:ext cx="6593205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期望与方差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77340" y="1881505"/>
          <a:ext cx="237045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0" r:id="rId6" imgW="889000" imgH="342900" progId="Equation.KSEE3">
                  <p:embed/>
                </p:oleObj>
              </mc:Choice>
              <mc:Fallback>
                <p:oleObj r:id="rId6" imgW="889000" imgH="342900" progId="Equation.KSEE3">
                  <p:embed/>
                  <p:pic>
                    <p:nvPicPr>
                      <p:cNvPr id="0" name="图片 92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7340" y="1881505"/>
                        <a:ext cx="2370455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32255" y="2724785"/>
          <a:ext cx="3555365" cy="1253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" r:id="rId8" imgW="1333500" imgH="469900" progId="Equation.KSEE3">
                  <p:embed/>
                </p:oleObj>
              </mc:Choice>
              <mc:Fallback>
                <p:oleObj r:id="rId8" imgW="1333500" imgH="469900" progId="Equation.KSEE3">
                  <p:embed/>
                  <p:pic>
                    <p:nvPicPr>
                      <p:cNvPr id="0" name="图片 92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32255" y="2724785"/>
                        <a:ext cx="3555365" cy="1253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130300" y="5303520"/>
            <a:ext cx="86385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E(x)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表征了数据的加权平均值，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D(x)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表征了数据的波动程度</a:t>
            </a: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26540" y="4299903"/>
          <a:ext cx="3656965" cy="61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2" r:id="rId10" imgW="1371600" imgH="228600" progId="Equation.KSEE3">
                  <p:embed/>
                </p:oleObj>
              </mc:Choice>
              <mc:Fallback>
                <p:oleObj r:id="rId10" imgW="1371600" imgH="228600" progId="Equation.KSEE3">
                  <p:embed/>
                  <p:pic>
                    <p:nvPicPr>
                      <p:cNvPr id="0" name="图片 92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26540" y="4299903"/>
                        <a:ext cx="3656965" cy="61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75945" y="358775"/>
            <a:ext cx="977836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变量的分布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068705" y="2009775"/>
            <a:ext cx="89522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有一类试验，比如抛掷硬币得到正面还是反面，项目成功或失败，产品是否有缺陷，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只有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两个可能结果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。记这两个可能的结果为0和1，该分布就称为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伯努利分布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705" y="3658235"/>
            <a:ext cx="4458970" cy="1577975"/>
          </a:xfrm>
          <a:prstGeom prst="rect">
            <a:avLst/>
          </a:prstGeom>
        </p:spPr>
      </p:pic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23598" y="3373120"/>
          <a:ext cx="4470400" cy="1863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r:id="rId7" imgW="1676400" imgH="698500" progId="Equation.KSEE3">
                  <p:embed/>
                </p:oleObj>
              </mc:Choice>
              <mc:Fallback>
                <p:oleObj r:id="rId7" imgW="1676400" imgH="698500" progId="Equation.KSEE3">
                  <p:embed/>
                  <p:pic>
                    <p:nvPicPr>
                      <p:cNvPr id="0" name="图片 92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23598" y="3373120"/>
                        <a:ext cx="4470400" cy="1863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5470" y="349250"/>
            <a:ext cx="977836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变量的分布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064260" y="2009775"/>
            <a:ext cx="61309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伯努利分布重复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次，就构成了二项分布。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273925" y="696595"/>
            <a:ext cx="436753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排列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组合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数公式复习：</a:t>
            </a: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袋子中有五个标号的小球，每次从中抽取一个，抽取三次，得到的排列方式有多少种呢？</a:t>
            </a: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袋子中有五个标号的小球，每次抽取一个，抽取三次，不考虑球之间的顺序，得到的编号组合有多少种呢？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6981825" y="696595"/>
            <a:ext cx="5080" cy="490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273925" y="2244090"/>
          <a:ext cx="4500880" cy="107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r:id="rId6" imgW="1752600" imgH="419100" progId="Equation.KSEE3">
                  <p:embed/>
                </p:oleObj>
              </mc:Choice>
              <mc:Fallback>
                <p:oleObj r:id="rId6" imgW="17526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73925" y="2244090"/>
                        <a:ext cx="4500880" cy="107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7226618" y="4608830"/>
          <a:ext cx="4892675" cy="107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r:id="rId8" imgW="1905000" imgH="419100" progId="Equation.KSEE3">
                  <p:embed/>
                </p:oleObj>
              </mc:Choice>
              <mc:Fallback>
                <p:oleObj r:id="rId8" imgW="1905000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26618" y="4608830"/>
                        <a:ext cx="4892675" cy="1076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63613" y="2751138"/>
          <a:ext cx="5936615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0" r:id="rId10" imgW="2311400" imgH="952500" progId="Equation.KSEE3">
                  <p:embed/>
                </p:oleObj>
              </mc:Choice>
              <mc:Fallback>
                <p:oleObj r:id="rId10" imgW="2311400" imgH="952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63613" y="2751138"/>
                        <a:ext cx="5936615" cy="244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5470" y="349250"/>
            <a:ext cx="977836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变量的分布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064260" y="2009775"/>
            <a:ext cx="89522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高斯分布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</a:rPr>
              <a:t>服从中心极限定律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</a:rPr>
              <a:t>是非常重要的分布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375" y="3775710"/>
            <a:ext cx="3838575" cy="25406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0030" y="3775710"/>
            <a:ext cx="3846830" cy="2087245"/>
          </a:xfrm>
          <a:prstGeom prst="rect">
            <a:avLst/>
          </a:prstGeom>
        </p:spPr>
      </p:pic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22375" y="2620645"/>
          <a:ext cx="5467350" cy="1054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r:id="rId8" imgW="2501900" imgH="482600" progId="Equation.KSEE3">
                  <p:embed/>
                </p:oleObj>
              </mc:Choice>
              <mc:Fallback>
                <p:oleObj r:id="rId8" imgW="25019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22375" y="2620645"/>
                        <a:ext cx="5467350" cy="1054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5470" y="349250"/>
            <a:ext cx="977836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练习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multi_guassian.py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285" y="2487295"/>
            <a:ext cx="4901565" cy="3683000"/>
          </a:xfrm>
          <a:prstGeom prst="rect">
            <a:avLst/>
          </a:prstGeom>
        </p:spPr>
      </p:pic>
      <p:pic>
        <p:nvPicPr>
          <p:cNvPr id="6" name="图片 5" descr="multi_guassian"/>
          <p:cNvPicPr>
            <a:picLocks noChangeAspect="1"/>
          </p:cNvPicPr>
          <p:nvPr/>
        </p:nvPicPr>
        <p:blipFill>
          <a:blip r:embed="rId7"/>
          <a:srcRect l="5133" t="6579" b="2133"/>
          <a:stretch>
            <a:fillRect/>
          </a:stretch>
        </p:blipFill>
        <p:spPr>
          <a:xfrm>
            <a:off x="6515100" y="1153795"/>
            <a:ext cx="5049520" cy="4287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5470" y="349250"/>
            <a:ext cx="977836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概率论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熵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064260" y="2009775"/>
            <a:ext cx="74021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世界杯比赛有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32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支球队参加，最少用多少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bit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信息表示出最后获胜的队伍？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755" y="3087370"/>
            <a:ext cx="3772535" cy="178625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090295" y="3686175"/>
          <a:ext cx="4548505" cy="827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" r:id="rId7" imgW="4885690" imgH="888365" progId="Equation.KSEE3">
                  <p:embed/>
                </p:oleObj>
              </mc:Choice>
              <mc:Fallback>
                <p:oleObj r:id="rId7" imgW="4885690" imgH="888365" progId="Equation.KSEE3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0295" y="3686175"/>
                        <a:ext cx="4548505" cy="827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5470" y="349250"/>
            <a:ext cx="9778365" cy="29229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总结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人工智能中的数学并不难，关键是掌握常用的思维方式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练习推导，理解数学表达式所蕴含的现实意义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721100" y="2453005"/>
            <a:ext cx="786955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buFont typeface="+mj-lt"/>
              <a:buNone/>
            </a:pPr>
            <a:r>
              <a:rPr lang="zh-CN" altLang="en-US" sz="60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机器学习实践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1025" y="330200"/>
            <a:ext cx="9778365" cy="2491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buFont typeface="+mj-lt"/>
              <a:buNone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机器学习实践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机器学习基础理论和概念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机器学习基本方法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项目实战分析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68325" y="330200"/>
            <a:ext cx="977836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从人工智能谈起</a:t>
            </a:r>
            <a:endParaRPr lang="zh-CN" altLang="en-US" b="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智能设备、聊天机器人、无人驾驶、机器人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......</a:t>
            </a:r>
          </a:p>
          <a:p>
            <a:pPr algn="l"/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597" y="1868487"/>
            <a:ext cx="2726690" cy="1798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5915" b="8811"/>
          <a:stretch>
            <a:fillRect/>
          </a:stretch>
        </p:blipFill>
        <p:spPr>
          <a:xfrm>
            <a:off x="7998992" y="3760380"/>
            <a:ext cx="2097897" cy="1859847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>
            <p:extLst>
              <p:ext uri="{D42A27DB-BD31-4B8C-83A1-F6EECF244321}">
                <p14:modId xmlns:p14="http://schemas.microsoft.com/office/powerpoint/2010/main" val="735077605"/>
              </p:ext>
            </p:extLst>
          </p:nvPr>
        </p:nvGraphicFramePr>
        <p:xfrm>
          <a:off x="1664016" y="3806823"/>
          <a:ext cx="2557145" cy="1803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6" imgW="2162175" imgH="1824355" progId="Paint.Picture">
                  <p:embed/>
                </p:oleObj>
              </mc:Choice>
              <mc:Fallback>
                <p:oleObj r:id="rId6" imgW="2162175" imgH="1824355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64016" y="3806823"/>
                        <a:ext cx="2557145" cy="1803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400760" y="5814695"/>
            <a:ext cx="66471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https://v.qq.com/x/page/y03792kgjj1.html</a:t>
            </a:r>
          </a:p>
        </p:txBody>
      </p:sp>
      <p:pic>
        <p:nvPicPr>
          <p:cNvPr id="11" name="Picture 6" descr="https://timgsa.baidu.com/timg?image&amp;quality=80&amp;size=b9999_10000&amp;sec=1525431352278&amp;di=06a839ad0616eb4915251548930af0e3&amp;imgtype=0&amp;src=http%3A%2F%2Fimg.xker.com%2Fxkerfiles%2Fallimg%2F1505%2F10444T332-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17" y="1809750"/>
            <a:ext cx="2557145" cy="1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rcRect b="4127"/>
          <a:stretch>
            <a:fillRect/>
          </a:stretch>
        </p:blipFill>
        <p:spPr>
          <a:xfrm>
            <a:off x="4789804" y="3747453"/>
            <a:ext cx="2708275" cy="18846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0"/>
          <a:srcRect t="6442" r="8591"/>
          <a:stretch/>
        </p:blipFill>
        <p:spPr>
          <a:xfrm>
            <a:off x="7749193" y="1809750"/>
            <a:ext cx="2597497" cy="1869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29229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机器学习基础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机器学习主要是研究如何使计算机从给定数据中学习规律，并利用学习到的规律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模型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来对未知或无法观测的数据进行预测。</a:t>
            </a: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8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860" y="3134360"/>
            <a:ext cx="7587615" cy="1958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机器学习基础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从学习方式上讲，分为：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监督学习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无监督学习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半监督学习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强化学习 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从学习结果上讲，分为：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回归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分类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830" y="1419860"/>
            <a:ext cx="2329180" cy="1742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1235" y="1494155"/>
            <a:ext cx="3048000" cy="1495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980" y="3395980"/>
            <a:ext cx="2918460" cy="1678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3805" y="3321050"/>
            <a:ext cx="2718435" cy="175323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33730" y="5510530"/>
            <a:ext cx="79775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强调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：目前主流学习技术是监督学习，半监督学习和强化学习在通用场景下还不是特别的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work</a:t>
            </a:r>
          </a:p>
          <a:p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机器学习基础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从学习方式上讲，分为：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监督学习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无监督学习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半监督学习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强化学习 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zh-CN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从学习结果上讲，分为：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回归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分类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1830" y="1419860"/>
            <a:ext cx="2329180" cy="1742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1235" y="1494155"/>
            <a:ext cx="3048000" cy="1495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980" y="3395980"/>
            <a:ext cx="2918460" cy="1678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3805" y="3321050"/>
            <a:ext cx="2718435" cy="175323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633730" y="5510530"/>
            <a:ext cx="79775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强调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：目前主流学习技术是监督学习，半监督学习和强化学习在通用场景下还不是特别的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work</a:t>
            </a:r>
          </a:p>
          <a:p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2368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线性回归是最基础的</a:t>
            </a:r>
            <a:r>
              <a:rPr lang="zh-CN" altLang="en-US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回归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876300" y="1998980"/>
          <a:ext cx="10756265" cy="1249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21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10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52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train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8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y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24.6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-24.0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12.2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-55.9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-57.8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16.5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-7.9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-17.3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-23.1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24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87.4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50520" y="3536950"/>
            <a:ext cx="73266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思考：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x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y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符合什么关系呢？</a:t>
            </a:r>
          </a:p>
          <a:p>
            <a:pPr lvl="1" indent="0" algn="l">
              <a:buFont typeface="Arial" panose="020B0604020202020204" pitchFamily="34" charset="0"/>
              <a:buNone/>
            </a:pP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/>
              <a:t>观察到</a:t>
            </a:r>
            <a:r>
              <a:rPr lang="en-US" altLang="zh-CN" sz="2400"/>
              <a:t>x</a:t>
            </a:r>
            <a:r>
              <a:rPr lang="zh-CN" altLang="en-US" sz="2400"/>
              <a:t>与</a:t>
            </a:r>
            <a:r>
              <a:rPr lang="en-US" altLang="zh-CN" sz="2400"/>
              <a:t>y</a:t>
            </a:r>
            <a:r>
              <a:rPr lang="zh-CN" altLang="en-US" sz="2400"/>
              <a:t>的关系</a:t>
            </a:r>
            <a:r>
              <a:rPr lang="zh-CN" altLang="en-US" sz="2400">
                <a:solidFill>
                  <a:schemeClr val="tx1"/>
                </a:solidFill>
              </a:rPr>
              <a:t>（模型选择），</a:t>
            </a:r>
            <a:r>
              <a:rPr lang="en-US" altLang="zh-CN" sz="2400">
                <a:solidFill>
                  <a:schemeClr val="tx1"/>
                </a:solidFill>
              </a:rPr>
              <a:t>y=</a:t>
            </a:r>
            <a:r>
              <a:rPr lang="en-US" altLang="zh-CN" sz="2400" b="1">
                <a:solidFill>
                  <a:srgbClr val="FF0000"/>
                </a:solidFill>
              </a:rPr>
              <a:t>a</a:t>
            </a:r>
            <a:r>
              <a:rPr lang="en-US" altLang="zh-CN" sz="2400">
                <a:solidFill>
                  <a:schemeClr val="tx1"/>
                </a:solidFill>
              </a:rPr>
              <a:t>x+</a:t>
            </a:r>
            <a:r>
              <a:rPr lang="en-US" altLang="zh-CN" sz="2400" b="1">
                <a:solidFill>
                  <a:srgbClr val="FF0000"/>
                </a:solidFill>
              </a:rPr>
              <a:t>b</a:t>
            </a:r>
            <a:r>
              <a:rPr lang="zh-CN" altLang="en-US" sz="2400">
                <a:solidFill>
                  <a:schemeClr val="tx1"/>
                </a:solidFill>
              </a:rPr>
              <a:t>，建立</a:t>
            </a:r>
            <a:r>
              <a:rPr lang="zh-CN" altLang="en-US" sz="2400">
                <a:solidFill>
                  <a:srgbClr val="FF0000"/>
                </a:solidFill>
              </a:rPr>
              <a:t>线性回归</a:t>
            </a:r>
            <a:r>
              <a:rPr lang="zh-CN" altLang="en-US" sz="2400">
                <a:solidFill>
                  <a:schemeClr val="tx1"/>
                </a:solidFill>
              </a:rPr>
              <a:t>模型</a:t>
            </a:r>
          </a:p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</a:rPr>
              <a:t>通过</a:t>
            </a:r>
            <a:r>
              <a:rPr lang="zh-CN" altLang="en-US" sz="2400">
                <a:solidFill>
                  <a:srgbClr val="FF0000"/>
                </a:solidFill>
              </a:rPr>
              <a:t>优化方法</a:t>
            </a:r>
            <a:r>
              <a:rPr lang="zh-CN" altLang="en-US" sz="2400">
                <a:solidFill>
                  <a:schemeClr val="tx1"/>
                </a:solidFill>
              </a:rPr>
              <a:t>设法</a:t>
            </a:r>
            <a:r>
              <a:rPr lang="zh-CN" altLang="en-US" sz="2400">
                <a:solidFill>
                  <a:srgbClr val="FF0000"/>
                </a:solidFill>
              </a:rPr>
              <a:t>拟合</a:t>
            </a:r>
            <a:r>
              <a:rPr lang="zh-CN" altLang="en-US" sz="2400">
                <a:solidFill>
                  <a:schemeClr val="tx1"/>
                </a:solidFill>
              </a:rPr>
              <a:t>数据，得到最优的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a</a:t>
            </a:r>
          </a:p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</a:rPr>
              <a:t>评估该模型是否准确，查看</a:t>
            </a:r>
            <a:r>
              <a:rPr lang="zh-CN" altLang="en-US" sz="2400">
                <a:solidFill>
                  <a:srgbClr val="FF0000"/>
                </a:solidFill>
              </a:rPr>
              <a:t>训练集</a:t>
            </a:r>
            <a:r>
              <a:rPr lang="zh-CN" altLang="en-US" sz="2400">
                <a:solidFill>
                  <a:schemeClr val="tx1"/>
                </a:solidFill>
              </a:rPr>
              <a:t>上的</a:t>
            </a:r>
            <a:r>
              <a:rPr lang="zh-CN" altLang="en-US" sz="2400">
                <a:solidFill>
                  <a:srgbClr val="FF0000"/>
                </a:solidFill>
              </a:rPr>
              <a:t>准确率</a:t>
            </a:r>
          </a:p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ym typeface="+mn-ea"/>
              </a:rPr>
              <a:t>评估该模型的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泛化性能</a:t>
            </a:r>
            <a:r>
              <a:rPr lang="zh-CN" altLang="en-US" sz="2400">
                <a:sym typeface="+mn-ea"/>
              </a:rPr>
              <a:t>，在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测试集</a:t>
            </a:r>
            <a:r>
              <a:rPr lang="zh-CN" altLang="en-US" sz="2400">
                <a:sym typeface="+mn-ea"/>
              </a:rPr>
              <a:t>上的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准确率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975" y="3459480"/>
            <a:ext cx="3401060" cy="2461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9915" y="358775"/>
            <a:ext cx="9778365" cy="62776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indent="0">
              <a:buFont typeface="Arial" panose="020B0604020202020204" pitchFamily="34" charset="0"/>
              <a:buNone/>
            </a:pPr>
            <a:endParaRPr lang="zh-CN" sz="24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基本概念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zh-CN" sz="1000">
              <a:solidFill>
                <a:schemeClr val="tx1"/>
              </a:solidFill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sz="2400">
                <a:solidFill>
                  <a:schemeClr val="tx1"/>
                </a:solidFill>
                <a:sym typeface="+mn-ea"/>
              </a:rPr>
              <a:t>训练集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sz="2400">
                <a:solidFill>
                  <a:schemeClr val="tx1"/>
                </a:solidFill>
                <a:sym typeface="+mn-ea"/>
              </a:rPr>
              <a:t>测试集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(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交叉验证法、自助法等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zh-CN" sz="2400">
              <a:solidFill>
                <a:schemeClr val="tx1"/>
              </a:solidFill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sz="2400">
                <a:solidFill>
                  <a:schemeClr val="tx1"/>
                </a:solidFill>
                <a:sym typeface="+mn-ea"/>
              </a:rPr>
              <a:t>目标函数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sym typeface="+mn-ea"/>
              </a:rPr>
              <a:t>损失函数</a:t>
            </a:r>
            <a:r>
              <a:rPr lang="en-US" altLang="zh-CN" sz="2400">
                <a:solidFill>
                  <a:schemeClr val="tx1"/>
                </a:solidFill>
                <a:sym typeface="+mn-ea"/>
              </a:rPr>
              <a:t>	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sz="2400">
                <a:solidFill>
                  <a:schemeClr val="tx1"/>
                </a:solidFill>
                <a:sym typeface="+mn-ea"/>
              </a:rPr>
              <a:t>优化方法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zh-CN" sz="2400">
              <a:solidFill>
                <a:schemeClr val="tx1"/>
              </a:solidFill>
              <a:sym typeface="+mn-ea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sz="2400">
                <a:solidFill>
                  <a:schemeClr val="tx1"/>
                </a:solidFill>
                <a:sym typeface="+mn-ea"/>
              </a:rPr>
              <a:t>拟合、过拟合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sz="2400">
                <a:solidFill>
                  <a:schemeClr val="tx1"/>
                </a:solidFill>
                <a:sym typeface="+mn-ea"/>
              </a:rPr>
              <a:t>准确率、泛化性能</a:t>
            </a:r>
            <a:endParaRPr lang="zh-CN" altLang="en-US" sz="24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560" y="3589020"/>
            <a:ext cx="2995930" cy="2317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140" y="3503930"/>
            <a:ext cx="3110865" cy="23558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0440" y="1033780"/>
            <a:ext cx="5733415" cy="213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75945" y="353695"/>
            <a:ext cx="977836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55295" y="1126490"/>
            <a:ext cx="878586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 algn="l">
              <a:buFont typeface="Arial" panose="020B0604020202020204" pitchFamily="34" charset="0"/>
              <a:buNone/>
            </a:pP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目标函数、优化方法推导</a:t>
            </a:r>
          </a:p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不可能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有一个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理想的线性函数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经过所有训练集的数据点，这个问题怎么处理呢？</a:t>
            </a:r>
          </a:p>
          <a:p>
            <a:pPr lvl="1" indent="0" algn="l"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高斯：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把偏移都看做误差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”</a:t>
            </a:r>
          </a:p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这又是一个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假设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，但是机器学习的套路就是这样的</a:t>
            </a:r>
            <a:endParaRPr lang="en-US" alt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lvl="1" indent="0" algn="l">
              <a:buFont typeface="Arial" panose="020B0604020202020204" pitchFamily="34" charset="0"/>
              <a:buNone/>
            </a:pPr>
            <a:endParaRPr lang="zh-CN" sz="24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47103" y="3502025"/>
          <a:ext cx="6926580" cy="2770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r:id="rId6" imgW="3365500" imgH="1346200" progId="Equation.KSEE3">
                  <p:embed/>
                </p:oleObj>
              </mc:Choice>
              <mc:Fallback>
                <p:oleObj r:id="rId6" imgW="3365500" imgH="1346200" progId="Equation.KSEE3">
                  <p:embed/>
                  <p:pic>
                    <p:nvPicPr>
                      <p:cNvPr id="0" name="图片 1024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7103" y="3502025"/>
                        <a:ext cx="6926580" cy="2770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0485" y="2320290"/>
            <a:ext cx="2493010" cy="3281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75945" y="363220"/>
            <a:ext cx="977836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5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55295" y="1126490"/>
            <a:ext cx="87858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使用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求极值方法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求解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目标函数</a:t>
            </a:r>
          </a:p>
          <a:p>
            <a:pPr lvl="1" indent="0" algn="l">
              <a:buFont typeface="Arial" panose="020B0604020202020204" pitchFamily="34" charset="0"/>
              <a:buNone/>
            </a:pPr>
            <a:endParaRPr lang="zh-CN" sz="24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82663" y="1797685"/>
          <a:ext cx="8575040" cy="4184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6" r:id="rId6" imgW="4165600" imgH="2032000" progId="Equation.KSEE3">
                  <p:embed/>
                </p:oleObj>
              </mc:Choice>
              <mc:Fallback>
                <p:oleObj r:id="rId6" imgW="4165600" imgH="2032000" progId="Equation.KSEE3">
                  <p:embed/>
                  <p:pic>
                    <p:nvPicPr>
                      <p:cNvPr id="0" name="图片 1024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82663" y="1797685"/>
                        <a:ext cx="8575040" cy="4184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75945" y="363220"/>
            <a:ext cx="977836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55295" y="1126490"/>
            <a:ext cx="87858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使用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求极值方法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求解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目标函数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lvl="1" indent="0" algn="l">
              <a:buFont typeface="Arial" panose="020B0604020202020204" pitchFamily="34" charset="0"/>
              <a:buNone/>
            </a:pPr>
            <a:endParaRPr lang="zh-CN" sz="24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05218" y="1844675"/>
          <a:ext cx="7006590" cy="3033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6" r:id="rId6" imgW="3403600" imgH="1473200" progId="Equation.KSEE3">
                  <p:embed/>
                </p:oleObj>
              </mc:Choice>
              <mc:Fallback>
                <p:oleObj r:id="rId6" imgW="3403600" imgH="1473200" progId="Equation.KSEE3">
                  <p:embed/>
                  <p:pic>
                    <p:nvPicPr>
                      <p:cNvPr id="0" name="图片 1024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05218" y="1844675"/>
                        <a:ext cx="7006590" cy="3033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241155" y="1905635"/>
          <a:ext cx="1600835" cy="304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7" r:id="rId8" imgW="774065" imgH="1473200" progId="Equation.KSEE3">
                  <p:embed/>
                </p:oleObj>
              </mc:Choice>
              <mc:Fallback>
                <p:oleObj r:id="rId8" imgW="774065" imgH="1473200" progId="Equation.KSEE3">
                  <p:embed/>
                  <p:pic>
                    <p:nvPicPr>
                      <p:cNvPr id="0" name="图片 1228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41155" y="1905635"/>
                        <a:ext cx="1600835" cy="3046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668020" y="5074920"/>
            <a:ext cx="7977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思考：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X</a:t>
            </a:r>
            <a:r>
              <a:rPr lang="en-US" altLang="zh-CN" sz="2400" baseline="30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X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一定可逆吗？</a:t>
            </a:r>
            <a:endParaRPr lang="zh-CN" altLang="en-US" sz="2400" baseline="30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对象 5"/>
          <p:cNvGraphicFramePr/>
          <p:nvPr/>
        </p:nvGraphicFramePr>
        <p:xfrm>
          <a:off x="1105535" y="5620385"/>
          <a:ext cx="2825115" cy="49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" r:id="rId10" imgW="1447800" imgH="228600" progId="Equation.KSEE3">
                  <p:embed/>
                </p:oleObj>
              </mc:Choice>
              <mc:Fallback>
                <p:oleObj r:id="rId10" imgW="1447800" imgH="228600" progId="Equation.KSEE3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05535" y="5620385"/>
                        <a:ext cx="2825115" cy="494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75945" y="363220"/>
            <a:ext cx="977836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55295" y="1126490"/>
            <a:ext cx="859599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直接采用极值方法求解，有什么缺点？</a:t>
            </a:r>
          </a:p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如果不是拿到所有样本点再求解，仅仅只看</a:t>
            </a:r>
          </a:p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眼前的梯度逐渐求解呢？</a:t>
            </a:r>
          </a:p>
          <a:p>
            <a:pPr lvl="1" indent="0" algn="l">
              <a:buFont typeface="Arial" panose="020B0604020202020204" pitchFamily="34" charset="0"/>
              <a:buNone/>
            </a:pPr>
            <a:endParaRPr lang="zh-CN" sz="240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69633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302183" y="642620"/>
            <a:ext cx="4389437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605" y="2590165"/>
            <a:ext cx="4617720" cy="1340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9865" y="4392930"/>
            <a:ext cx="3520440" cy="140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75945" y="363220"/>
            <a:ext cx="9778365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7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55295" y="1126490"/>
            <a:ext cx="87858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indent="0" algn="l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使用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梯度下降法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求解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目标函数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lvl="1" indent="0" algn="l">
              <a:buFont typeface="Arial" panose="020B0604020202020204" pitchFamily="34" charset="0"/>
              <a:buNone/>
            </a:pPr>
            <a:endParaRPr lang="zh-CN" sz="2400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55993" y="1649730"/>
          <a:ext cx="857377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8" r:id="rId6" imgW="4165600" imgH="1993900" progId="Equation.KSEE3">
                  <p:embed/>
                </p:oleObj>
              </mc:Choice>
              <mc:Fallback>
                <p:oleObj r:id="rId6" imgW="4165600" imgH="1993900" progId="Equation.KSEE3">
                  <p:embed/>
                  <p:pic>
                    <p:nvPicPr>
                      <p:cNvPr id="0" name="图片 1024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55993" y="1649730"/>
                        <a:ext cx="8573770" cy="410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33"/>
          <p:cNvGrpSpPr/>
          <p:nvPr/>
        </p:nvGrpSpPr>
        <p:grpSpPr>
          <a:xfrm>
            <a:off x="7211695" y="2852420"/>
            <a:ext cx="4576371" cy="2733675"/>
            <a:chOff x="10136" y="74"/>
            <a:chExt cx="8159" cy="552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8"/>
            <a:srcRect t="6026" b="-256"/>
            <a:stretch>
              <a:fillRect/>
            </a:stretch>
          </p:blipFill>
          <p:spPr bwMode="auto">
            <a:xfrm>
              <a:off x="10136" y="74"/>
              <a:ext cx="8159" cy="5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AutoShape 7"/>
            <p:cNvSpPr>
              <a:spLocks noChangeArrowheads="1"/>
            </p:cNvSpPr>
            <p:nvPr/>
          </p:nvSpPr>
          <p:spPr bwMode="auto">
            <a:xfrm>
              <a:off x="13912" y="2167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13952" y="2484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>
              <a:off x="13932" y="2806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16" name="AutoShape 10"/>
            <p:cNvSpPr>
              <a:spLocks noChangeArrowheads="1"/>
            </p:cNvSpPr>
            <p:nvPr/>
          </p:nvSpPr>
          <p:spPr bwMode="auto">
            <a:xfrm>
              <a:off x="13689" y="3138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17" name="AutoShape 11"/>
            <p:cNvSpPr>
              <a:spLocks noChangeArrowheads="1"/>
            </p:cNvSpPr>
            <p:nvPr/>
          </p:nvSpPr>
          <p:spPr bwMode="auto">
            <a:xfrm>
              <a:off x="13770" y="3470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18" name="AutoShape 12"/>
            <p:cNvSpPr>
              <a:spLocks noChangeArrowheads="1"/>
            </p:cNvSpPr>
            <p:nvPr/>
          </p:nvSpPr>
          <p:spPr bwMode="auto">
            <a:xfrm>
              <a:off x="14094" y="3553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19" name="AutoShape 13"/>
            <p:cNvSpPr>
              <a:spLocks noChangeArrowheads="1"/>
            </p:cNvSpPr>
            <p:nvPr/>
          </p:nvSpPr>
          <p:spPr bwMode="auto">
            <a:xfrm>
              <a:off x="14256" y="3802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sp>
          <p:nvSpPr>
            <p:cNvPr id="20" name="AutoShape 14"/>
            <p:cNvSpPr>
              <a:spLocks noChangeArrowheads="1"/>
            </p:cNvSpPr>
            <p:nvPr/>
          </p:nvSpPr>
          <p:spPr bwMode="auto">
            <a:xfrm>
              <a:off x="14175" y="4134"/>
              <a:ext cx="243" cy="249"/>
            </a:xfrm>
            <a:prstGeom prst="star4">
              <a:avLst>
                <a:gd name="adj" fmla="val 12500"/>
              </a:avLst>
            </a:prstGeom>
            <a:solidFill>
              <a:schemeClr val="tx1">
                <a:alpha val="59999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 altLang="zh-CN">
                <a:solidFill>
                  <a:srgbClr val="000000"/>
                </a:solidFill>
                <a:latin typeface="Calibri" panose="020F0502020204030204" charset="0"/>
              </a:endParaRPr>
            </a:p>
          </p:txBody>
        </p:sp>
        <p:cxnSp>
          <p:nvCxnSpPr>
            <p:cNvPr id="21" name="AutoShape 15"/>
            <p:cNvCxnSpPr>
              <a:cxnSpLocks noChangeShapeType="1"/>
            </p:cNvCxnSpPr>
            <p:nvPr/>
          </p:nvCxnSpPr>
          <p:spPr bwMode="auto">
            <a:xfrm>
              <a:off x="13824" y="3356"/>
              <a:ext cx="81" cy="2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cxnSp>
          <p:nvCxnSpPr>
            <p:cNvPr id="22" name="AutoShape 16"/>
            <p:cNvCxnSpPr>
              <a:cxnSpLocks noChangeShapeType="1"/>
            </p:cNvCxnSpPr>
            <p:nvPr/>
          </p:nvCxnSpPr>
          <p:spPr bwMode="auto">
            <a:xfrm flipH="1">
              <a:off x="13810" y="2972"/>
              <a:ext cx="243" cy="2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cxnSp>
          <p:nvCxnSpPr>
            <p:cNvPr id="23" name="AutoShape 17"/>
            <p:cNvCxnSpPr>
              <a:cxnSpLocks noChangeShapeType="1"/>
            </p:cNvCxnSpPr>
            <p:nvPr/>
          </p:nvCxnSpPr>
          <p:spPr bwMode="auto">
            <a:xfrm>
              <a:off x="13900" y="3591"/>
              <a:ext cx="324" cy="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cxnSp>
          <p:nvCxnSpPr>
            <p:cNvPr id="24" name="AutoShape 18"/>
            <p:cNvCxnSpPr>
              <a:cxnSpLocks noChangeShapeType="1"/>
            </p:cNvCxnSpPr>
            <p:nvPr/>
          </p:nvCxnSpPr>
          <p:spPr bwMode="auto">
            <a:xfrm>
              <a:off x="14205" y="3748"/>
              <a:ext cx="162" cy="18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cxnSp>
          <p:nvCxnSpPr>
            <p:cNvPr id="25" name="AutoShape 19"/>
            <p:cNvCxnSpPr>
              <a:cxnSpLocks noChangeShapeType="1"/>
            </p:cNvCxnSpPr>
            <p:nvPr/>
          </p:nvCxnSpPr>
          <p:spPr bwMode="auto">
            <a:xfrm flipH="1">
              <a:off x="14283" y="3983"/>
              <a:ext cx="81" cy="2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</a:ln>
          </p:spPr>
        </p:cxn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>
              <a:off x="14053" y="2257"/>
              <a:ext cx="46" cy="3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 flipH="1">
              <a:off x="14053" y="2619"/>
              <a:ext cx="26" cy="3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 Box 22"/>
            <p:cNvSpPr txBox="1">
              <a:spLocks noChangeArrowheads="1"/>
            </p:cNvSpPr>
            <p:nvPr/>
          </p:nvSpPr>
          <p:spPr bwMode="auto">
            <a:xfrm>
              <a:off x="16416" y="4467"/>
              <a:ext cx="706" cy="7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1</a:t>
              </a:r>
              <a:endParaRPr lang="en-US" altLang="zh-CN" baseline="-2500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30" name="Text Box 23"/>
            <p:cNvSpPr txBox="1">
              <a:spLocks noChangeArrowheads="1"/>
            </p:cNvSpPr>
            <p:nvPr/>
          </p:nvSpPr>
          <p:spPr bwMode="auto">
            <a:xfrm>
              <a:off x="11989" y="4677"/>
              <a:ext cx="879" cy="7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solidFill>
                    <a:srgbClr val="000000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0</a:t>
              </a:r>
              <a:endParaRPr lang="en-US" altLang="zh-CN" baseline="-2500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31" name="Text Box 21"/>
            <p:cNvSpPr txBox="1">
              <a:spLocks noChangeArrowheads="1"/>
            </p:cNvSpPr>
            <p:nvPr/>
          </p:nvSpPr>
          <p:spPr bwMode="auto">
            <a:xfrm>
              <a:off x="10402" y="533"/>
              <a:ext cx="1595" cy="7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>
                  <a:latin typeface="Calibri" panose="020F0502020204030204" charset="0"/>
                </a:rPr>
                <a:t>J(</a:t>
              </a:r>
              <a:r>
                <a:rPr lang="en-US" altLang="zh-CN">
                  <a:latin typeface="Symbol" panose="05050102010706020507" pitchFamily="18" charset="2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latin typeface="Symbol" panose="05050102010706020507" pitchFamily="18" charset="2"/>
                  <a:sym typeface="Symbol" panose="05050102010706020507" pitchFamily="18" charset="2"/>
                </a:rPr>
                <a:t>0</a:t>
              </a:r>
              <a:r>
                <a:rPr lang="en-US" altLang="zh-CN">
                  <a:latin typeface="Symbol" panose="05050102010706020507" pitchFamily="18" charset="2"/>
                  <a:sym typeface="Symbol" panose="05050102010706020507" pitchFamily="18" charset="2"/>
                </a:rPr>
                <a:t>,</a:t>
              </a:r>
              <a:r>
                <a:rPr lang="en-US" altLang="zh-CN" baseline="-25000">
                  <a:latin typeface="Symbol" panose="05050102010706020507" pitchFamily="18" charset="2"/>
                  <a:sym typeface="Symbol" panose="05050102010706020507" pitchFamily="18" charset="2"/>
                </a:rPr>
                <a:t>1</a:t>
              </a:r>
              <a:r>
                <a:rPr lang="en-US" altLang="zh-CN">
                  <a:latin typeface="Calibri" panose="020F0502020204030204" charset="0"/>
                </a:rPr>
                <a:t>)</a:t>
              </a:r>
              <a:endParaRPr lang="en-US" altLang="zh-CN" baseline="-25000">
                <a:latin typeface="Symbol" panose="05050102010706020507" pitchFamily="18" charset="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4200" y="325120"/>
            <a:ext cx="11336020" cy="63696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什么是人工智能？</a:t>
            </a:r>
            <a:endParaRPr lang="zh-CN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人工智能（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Artificial Intelligence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），英文缩写为</a:t>
            </a: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AI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。它是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研究、开发用于模拟、延伸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和扩展人的智能的理论、方法、技术及应用系统的一门新的技术科学。人工智能是计算机科学的一个分支，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它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试图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了解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智能的实质，并生产出一种新的能以人类智能相似的方式作出反应的智能机器。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机器人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语音识别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图像识别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自然语言处理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专家系统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知识工程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机器学习</a:t>
            </a:r>
          </a:p>
          <a:p>
            <a:pPr algn="l"/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20030" y="3432810"/>
            <a:ext cx="525145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人工智能是对人的意识、思维的信息过程的模拟。人工智能不是人的智能，但能像人那样的思考，甚至超过人的智能。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只根据眼前的路径梯度下降求解的方法，称为</a:t>
            </a:r>
            <a:r>
              <a:rPr lang="zh-CN" altLang="en-US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随机梯度下降法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(SGD)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实际上使用样本的过程中，出于效率和稳定性的考虑，我们使用</a:t>
            </a:r>
            <a:r>
              <a:rPr lang="en-US" altLang="zh-CN" sz="2400">
                <a:sym typeface="+mn-ea"/>
              </a:rPr>
              <a:t>MiniBatch-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SGD</a:t>
            </a:r>
            <a:r>
              <a:rPr lang="zh-CN" altLang="en-US" sz="2400">
                <a:sym typeface="+mn-ea"/>
              </a:rPr>
              <a:t>方法，使用批处理平均来进行梯度更新，而不是对每一个数据都进行一次梯度更新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946785" y="4381500"/>
            <a:ext cx="67119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思考：目标函数一定有最小值吗？</a:t>
            </a:r>
            <a:endParaRPr lang="zh-CN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 descr="导数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3061970"/>
            <a:ext cx="3169285" cy="3100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1025" y="358775"/>
            <a:ext cx="1065276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进一步分析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35380" y="1844675"/>
            <a:ext cx="62845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/>
              <a:t>可以对样本是非线性的，对系数是线性的</a:t>
            </a:r>
          </a:p>
          <a:p>
            <a:r>
              <a:rPr lang="en-US" altLang="zh-CN" sz="2400">
                <a:solidFill>
                  <a:srgbClr val="FF0000"/>
                </a:solidFill>
              </a:rPr>
              <a:t>polynomial</a:t>
            </a:r>
            <a:r>
              <a:rPr lang="zh-CN" altLang="en-US" sz="2400"/>
              <a:t>方法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" y="2719070"/>
            <a:ext cx="6648450" cy="267144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579245" y="5434648"/>
          <a:ext cx="6204585" cy="54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6" r:id="rId7" imgW="2057400" imgH="228600" progId="Equation.KSEE3">
                  <p:embed/>
                </p:oleObj>
              </mc:Choice>
              <mc:Fallback>
                <p:oleObj r:id="rId7" imgW="2057400" imgH="228600" progId="Equation.KSEE3">
                  <p:embed/>
                  <p:pic>
                    <p:nvPicPr>
                      <p:cNvPr id="0" name="图片 1126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9245" y="5434648"/>
                        <a:ext cx="6204585" cy="54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10652760" cy="68624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准确度评估</a:t>
            </a: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对于连续数据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回归问题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，一般使用</a:t>
            </a:r>
            <a:r>
              <a:rPr lang="zh-CN" altLang="en-US" sz="2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方差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评估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对于离散数据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分类问题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accuracy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precision/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recall</a:t>
            </a:r>
          </a:p>
          <a:p>
            <a:pPr lvl="1" indent="0">
              <a:buFont typeface="Arial" panose="020B0604020202020204" pitchFamily="34" charset="0"/>
              <a:buNone/>
            </a:pP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例：训练样本有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100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个，正负标记各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个，经过模型分类后，正负样本结果仍为各</a:t>
            </a:r>
            <a:r>
              <a:rPr lang="en-US" altLang="zh-CN" sz="2400" b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</a:t>
            </a:r>
            <a:r>
              <a:rPr lang="zh-CN" altLang="en-US" sz="2400" b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在正样本中，分对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40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个，分错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个，负样本中，分对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30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个，分错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个，则：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accuracy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= (100 - 10 </a:t>
            </a:r>
            <a:r>
              <a:rPr lang="en-US" altLang="zh-CN" sz="2400" b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 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20) / 100 = 0.7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precision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= 40 / 50 = 0.8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b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recall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= 40 / </a:t>
            </a:r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60</a:t>
            </a:r>
            <a:r>
              <a:rPr lang="en-US" altLang="zh-CN" sz="2400" b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 </a:t>
            </a:r>
            <a:r>
              <a:rPr lang="en-US" altLang="zh-CN" sz="2400" b="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0.66</a:t>
            </a:r>
            <a:endParaRPr lang="en-US" altLang="zh-CN" sz="2400"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7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1025" y="358775"/>
            <a:ext cx="1065276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准确度评估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3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55065" y="2125345"/>
          <a:ext cx="2948305" cy="2856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4" r:id="rId6" imgW="977900" imgH="1206500" progId="Equation.KSEE3">
                  <p:embed/>
                </p:oleObj>
              </mc:Choice>
              <mc:Fallback>
                <p:oleObj r:id="rId6" imgW="977900" imgH="1206500" progId="Equation.KSEE3">
                  <p:embed/>
                  <p:pic>
                    <p:nvPicPr>
                      <p:cNvPr id="0" name="图片 1126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5065" y="2125345"/>
                        <a:ext cx="2948305" cy="2856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84910" y="5317490"/>
            <a:ext cx="6861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强调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F1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越大越好，最大值是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，对于二分类问题，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F1=0.5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就等价于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胡猜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rcRect r="52597"/>
          <a:stretch>
            <a:fillRect/>
          </a:stretch>
        </p:blipFill>
        <p:spPr>
          <a:xfrm>
            <a:off x="6209665" y="1068070"/>
            <a:ext cx="3483610" cy="199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rcRect l="56718"/>
          <a:stretch>
            <a:fillRect/>
          </a:stretch>
        </p:blipFill>
        <p:spPr>
          <a:xfrm>
            <a:off x="6553200" y="3158490"/>
            <a:ext cx="3180715" cy="1990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1025" y="358775"/>
            <a:ext cx="10652760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再谈准确度问题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b="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训练</a:t>
            </a:r>
            <a:r>
              <a:rPr lang="zh-CN" altLang="en-US" sz="2400" b="0" dirty="0" smtClean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集</a:t>
            </a:r>
            <a:r>
              <a:rPr lang="zh-CN" altLang="en-US" sz="2400" b="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上的</a:t>
            </a:r>
            <a:r>
              <a:rPr lang="en-US" altLang="zh-CN" sz="2400" b="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P</a:t>
            </a:r>
            <a:r>
              <a:rPr lang="zh-CN" altLang="en-US" sz="2400" b="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、</a:t>
            </a:r>
            <a:r>
              <a:rPr lang="en-US" altLang="zh-CN" sz="2400" b="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R</a:t>
            </a:r>
            <a:r>
              <a:rPr lang="zh-CN" altLang="en-US" sz="2400" b="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达到</a:t>
            </a:r>
            <a:r>
              <a:rPr lang="en-US" altLang="zh-CN" sz="2400" b="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100%</a:t>
            </a:r>
            <a:r>
              <a:rPr lang="zh-CN" altLang="en-US" sz="2400" b="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，是最好的情况吗？</a:t>
            </a:r>
            <a:endParaRPr lang="en-US" altLang="zh-CN" sz="2400" b="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 dirty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 dirty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4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7610" y="2620010"/>
            <a:ext cx="5986145" cy="3065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1025" y="358775"/>
            <a:ext cx="1065276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避免过拟合，引入</a:t>
            </a:r>
            <a:r>
              <a:rPr lang="zh-CN" sz="24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正则化</a:t>
            </a: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技术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1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1154430" y="2068195"/>
          <a:ext cx="5775960" cy="1700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2" r:id="rId6" imgW="3022600" imgH="862965" progId="Equation.KSEE3">
                  <p:embed/>
                </p:oleObj>
              </mc:Choice>
              <mc:Fallback>
                <p:oleObj r:id="rId6" imgW="3022600" imgH="862965" progId="Equation.KSEE3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54430" y="2068195"/>
                        <a:ext cx="5775960" cy="1700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rcRect l="4609" r="3611"/>
          <a:stretch>
            <a:fillRect/>
          </a:stretch>
        </p:blipFill>
        <p:spPr>
          <a:xfrm>
            <a:off x="7544435" y="1580515"/>
            <a:ext cx="4324985" cy="24834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83265" y="212090"/>
            <a:ext cx="1114425" cy="866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8870" y="3723640"/>
            <a:ext cx="103568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/>
              <a:t>分别</a:t>
            </a:r>
            <a:r>
              <a:rPr lang="zh-CN" altLang="en-US" sz="2400"/>
              <a:t>称为</a:t>
            </a:r>
            <a:r>
              <a:rPr lang="en-US" altLang="zh-CN" sz="2400">
                <a:solidFill>
                  <a:srgbClr val="FF0000"/>
                </a:solidFill>
              </a:rPr>
              <a:t>LASSO</a:t>
            </a:r>
            <a:r>
              <a:rPr lang="zh-CN" altLang="en-US" sz="2400">
                <a:solidFill>
                  <a:schemeClr val="tx1"/>
                </a:solidFill>
              </a:rPr>
              <a:t>回归、</a:t>
            </a:r>
            <a:r>
              <a:rPr lang="en-US" altLang="zh-CN" sz="2400">
                <a:solidFill>
                  <a:srgbClr val="FF0000"/>
                </a:solidFill>
              </a:rPr>
              <a:t>Ridge</a:t>
            </a:r>
            <a:r>
              <a:rPr lang="zh-CN" altLang="en-US" sz="2400"/>
              <a:t>回归</a:t>
            </a:r>
          </a:p>
          <a:p>
            <a:r>
              <a:rPr lang="en-US" altLang="zh-CN" sz="2400"/>
              <a:t>LASSO</a:t>
            </a:r>
            <a:r>
              <a:rPr lang="zh-CN" altLang="en-US" sz="2400"/>
              <a:t>具有稀疏作用，</a:t>
            </a:r>
            <a:r>
              <a:rPr lang="en-US" altLang="zh-CN" sz="2400"/>
              <a:t>Ridge</a:t>
            </a:r>
            <a:r>
              <a:rPr lang="zh-CN" altLang="en-US" sz="2400"/>
              <a:t>收敛更快</a:t>
            </a:r>
          </a:p>
          <a:p>
            <a:endParaRPr lang="zh-CN" altLang="en-US" sz="2400"/>
          </a:p>
          <a:p>
            <a:r>
              <a:rPr lang="zh-CN" altLang="en-US" sz="2400">
                <a:sym typeface="+mn-ea"/>
              </a:rPr>
              <a:t>我们说，目标函数仍然是不带正则化的原函数，</a:t>
            </a:r>
          </a:p>
          <a:p>
            <a:r>
              <a:rPr lang="zh-CN" altLang="en-US" sz="2400">
                <a:sym typeface="+mn-ea"/>
              </a:rPr>
              <a:t>经过改造的上式称为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损失函数</a:t>
            </a:r>
          </a:p>
          <a:p>
            <a:endParaRPr lang="zh-CN" altLang="en-US" sz="2400">
              <a:solidFill>
                <a:srgbClr val="FF0000"/>
              </a:solidFill>
              <a:sym typeface="+mn-ea"/>
            </a:endParaRPr>
          </a:p>
          <a:p>
            <a:r>
              <a:rPr lang="zh-CN" altLang="en-US" sz="2400">
                <a:solidFill>
                  <a:srgbClr val="FF0000"/>
                </a:solidFill>
                <a:sym typeface="+mn-ea"/>
              </a:rPr>
              <a:t>强调：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优化的目标就是让</a:t>
            </a:r>
            <a:r>
              <a:rPr lang="en-US" altLang="zh-CN" sz="2400">
                <a:solidFill>
                  <a:srgbClr val="FF0000"/>
                </a:solidFill>
                <a:sym typeface="+mn-ea"/>
              </a:rPr>
              <a:t>loss</a:t>
            </a:r>
            <a:r>
              <a:rPr lang="zh-CN" altLang="en-US" sz="2400">
                <a:solidFill>
                  <a:schemeClr val="tx1"/>
                </a:solidFill>
                <a:sym typeface="+mn-ea"/>
              </a:rPr>
              <a:t>最小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1025" y="358775"/>
            <a:ext cx="1065276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练习：使用线性回归预测房价走势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376545" y="338328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76545" y="338328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055" y="2049145"/>
            <a:ext cx="5415280" cy="347535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1980" y="2539365"/>
            <a:ext cx="8229600" cy="1205230"/>
          </a:xfrm>
        </p:spPr>
        <p:txBody>
          <a:bodyPr>
            <a:norm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zh-CN" altLang="en-US" sz="6000" smtClean="0"/>
          </a:p>
          <a:p>
            <a:endParaRPr lang="zh-CN" altLang="en-US" sz="2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1245" y="2070735"/>
            <a:ext cx="4178935" cy="2216785"/>
          </a:xfrm>
          <a:prstGeom prst="rect">
            <a:avLst/>
          </a:prstGeom>
        </p:spPr>
      </p:pic>
      <p:cxnSp>
        <p:nvCxnSpPr>
          <p:cNvPr id="7" name="曲线连接符 6"/>
          <p:cNvCxnSpPr/>
          <p:nvPr/>
        </p:nvCxnSpPr>
        <p:spPr>
          <a:xfrm rot="10800000">
            <a:off x="4151630" y="3154680"/>
            <a:ext cx="2050415" cy="392430"/>
          </a:xfrm>
          <a:prstGeom prst="curvedConnector3">
            <a:avLst>
              <a:gd name="adj1" fmla="val 4998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曲线连接符 8"/>
          <p:cNvCxnSpPr/>
          <p:nvPr/>
        </p:nvCxnSpPr>
        <p:spPr>
          <a:xfrm rot="10800000" flipV="1">
            <a:off x="8580120" y="2034540"/>
            <a:ext cx="574675" cy="140970"/>
          </a:xfrm>
          <a:prstGeom prst="curvedConnector3">
            <a:avLst>
              <a:gd name="adj1" fmla="val 49945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9126855" y="1807210"/>
            <a:ext cx="840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degree</a:t>
            </a:r>
          </a:p>
        </p:txBody>
      </p:sp>
      <p:cxnSp>
        <p:nvCxnSpPr>
          <p:cNvPr id="20" name="曲线连接符 19"/>
          <p:cNvCxnSpPr/>
          <p:nvPr/>
        </p:nvCxnSpPr>
        <p:spPr>
          <a:xfrm rot="10800000" flipV="1">
            <a:off x="3832860" y="2178685"/>
            <a:ext cx="2369820" cy="595630"/>
          </a:xfrm>
          <a:prstGeom prst="curvedConnector3">
            <a:avLst>
              <a:gd name="adj1" fmla="val 49973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/>
          <p:nvPr/>
        </p:nvCxnSpPr>
        <p:spPr>
          <a:xfrm rot="10800000">
            <a:off x="3825240" y="4697730"/>
            <a:ext cx="720725" cy="3175"/>
          </a:xfrm>
          <a:prstGeom prst="curvedConnector3">
            <a:avLst>
              <a:gd name="adj1" fmla="val 49956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545965" y="4530725"/>
            <a:ext cx="19462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线性回归模型</a:t>
            </a:r>
          </a:p>
        </p:txBody>
      </p:sp>
      <p:cxnSp>
        <p:nvCxnSpPr>
          <p:cNvPr id="23" name="曲线连接符 22"/>
          <p:cNvCxnSpPr/>
          <p:nvPr/>
        </p:nvCxnSpPr>
        <p:spPr>
          <a:xfrm rot="10800000">
            <a:off x="3541395" y="5186045"/>
            <a:ext cx="720725" cy="3175"/>
          </a:xfrm>
          <a:prstGeom prst="curvedConnector3">
            <a:avLst>
              <a:gd name="adj1" fmla="val 49956"/>
            </a:avLst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46880" y="5019040"/>
            <a:ext cx="19462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拟合及预测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055" y="4287520"/>
            <a:ext cx="7646670" cy="11055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rcRect b="12175"/>
          <a:stretch>
            <a:fillRect/>
          </a:stretch>
        </p:blipFill>
        <p:spPr>
          <a:xfrm>
            <a:off x="1710055" y="5307965"/>
            <a:ext cx="7352030" cy="79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1025" y="358775"/>
            <a:ext cx="10652760" cy="20612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线性回归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内容占位符 2"/>
          <p:cNvSpPr>
            <a:spLocks noGrp="1"/>
          </p:cNvSpPr>
          <p:nvPr/>
        </p:nvSpPr>
        <p:spPr>
          <a:xfrm>
            <a:off x="1049020" y="1262380"/>
            <a:ext cx="8229600" cy="3849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5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线性回归是一种回归算法</a:t>
            </a:r>
          </a:p>
          <a:p>
            <a:r>
              <a:rPr lang="zh-CN" altLang="en-US" sz="245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模型简单、计算量较小</a:t>
            </a:r>
          </a:p>
          <a:p>
            <a:r>
              <a:rPr lang="zh-CN" altLang="en-US" sz="245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对误差敏感</a:t>
            </a:r>
          </a:p>
          <a:p>
            <a:r>
              <a:rPr lang="zh-CN" altLang="en-US" sz="2450" smtClean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对数据预处理要求较高</a:t>
            </a:r>
          </a:p>
          <a:p>
            <a:pPr marL="0" indent="0">
              <a:buNone/>
            </a:pPr>
            <a:endParaRPr lang="zh-CN" altLang="en-US" sz="245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zh-CN" altLang="en-US" sz="2450" smtClean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245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思考：能否使用线性回归</a:t>
            </a:r>
          </a:p>
          <a:p>
            <a:pPr marL="0" indent="0">
              <a:buNone/>
            </a:pPr>
            <a:r>
              <a:rPr lang="zh-CN" altLang="en-US" sz="245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解决分类问题呢？</a:t>
            </a:r>
          </a:p>
          <a:p>
            <a:pPr marL="0" indent="0">
              <a:buNone/>
            </a:pPr>
            <a:endParaRPr lang="zh-CN" altLang="en-US" sz="24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endParaRPr lang="zh-CN" altLang="en-US" sz="245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265" y="822325"/>
            <a:ext cx="5621020" cy="2569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8855" y="3536950"/>
            <a:ext cx="5569585" cy="2522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531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logistic</a:t>
            </a: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logistic回归是最基础的</a:t>
            </a:r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分类</a:t>
            </a: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算法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回顾伯努利分布，一次实验的结果只有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两种选择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根据贝叶斯公式，如果只考虑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P(A|B)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，则称为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极大似然估计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6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1291590" y="2605405"/>
          <a:ext cx="5077460" cy="988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7" r:id="rId6" imgW="3724910" imgH="933450" progId="Equation.KSEE3">
                  <p:embed/>
                </p:oleObj>
              </mc:Choice>
              <mc:Fallback>
                <p:oleObj r:id="rId6" imgW="3724910" imgH="933450" progId="Equation.KSEE3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91590" y="2605405"/>
                        <a:ext cx="5077460" cy="988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291590" y="3600450"/>
            <a:ext cx="94932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以硬币实验为例，现投掷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次，出现正面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次，反面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次</a:t>
            </a:r>
          </a:p>
          <a:p>
            <a:pPr algn="l">
              <a:buFont typeface="Arial" panose="020B0604020202020204" pitchFamily="34" charset="0"/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假设硬币正反概率出现的</a:t>
            </a:r>
            <a:r>
              <a:rPr lang="zh-CN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先验分布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P(B)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均匀，且上述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证据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P(A)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已成定局，则求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P(B</a:t>
            </a:r>
            <a:r>
              <a:rPr 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|A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就是求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P(A|B)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即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似然函数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的最大值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89698" y="4799330"/>
          <a:ext cx="4248785" cy="1636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8" r:id="rId8" imgW="2374265" imgH="914400" progId="Equation.KSEE3">
                  <p:embed/>
                </p:oleObj>
              </mc:Choice>
              <mc:Fallback>
                <p:oleObj r:id="rId8" imgW="2374265" imgH="914400" progId="Equation.KSEE3">
                  <p:embed/>
                  <p:pic>
                    <p:nvPicPr>
                      <p:cNvPr id="0" name="图片 133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89698" y="4799330"/>
                        <a:ext cx="4248785" cy="1636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531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logistic</a:t>
            </a: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logistic回归推导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根据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极大似然估计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，假设事件发生的概率是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，则最大似然函数为：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3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57935" y="2312035"/>
          <a:ext cx="4632960" cy="2465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4" r:id="rId6" imgW="2197100" imgH="1168400" progId="Equation.KSEE3">
                  <p:embed/>
                </p:oleObj>
              </mc:Choice>
              <mc:Fallback>
                <p:oleObj r:id="rId6" imgW="2197100" imgH="1168400" progId="Equation.KSEE3">
                  <p:embed/>
                  <p:pic>
                    <p:nvPicPr>
                      <p:cNvPr id="0" name="图片 133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7935" y="2312035"/>
                        <a:ext cx="4632960" cy="2465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8205" y="2513965"/>
            <a:ext cx="2733040" cy="1711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18630" y="2871470"/>
            <a:ext cx="1568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有了</a:t>
            </a:r>
            <a:r>
              <a:rPr lang="en-US" altLang="zh-CN"/>
              <a:t>P</a:t>
            </a:r>
            <a:r>
              <a:rPr lang="zh-CN" altLang="en-US"/>
              <a:t>是不够的！我们要</a:t>
            </a:r>
            <a:r>
              <a:rPr lang="zh-CN" altLang="en-US">
                <a:solidFill>
                  <a:srgbClr val="FF0000"/>
                </a:solidFill>
              </a:rPr>
              <a:t>拟合</a:t>
            </a:r>
            <a:r>
              <a:rPr lang="zh-CN" altLang="en-US"/>
              <a:t>原始数据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77925" y="4944745"/>
            <a:ext cx="2797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引入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sigmoid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假设：</a:t>
            </a: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57935" y="5475605"/>
          <a:ext cx="1809750" cy="918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5" r:id="rId9" imgW="800100" imgH="405765" progId="Equation.KSEE3">
                  <p:embed/>
                </p:oleObj>
              </mc:Choice>
              <mc:Fallback>
                <p:oleObj r:id="rId9" imgW="800100" imgH="405765" progId="Equation.KSEE3">
                  <p:embed/>
                  <p:pic>
                    <p:nvPicPr>
                      <p:cNvPr id="0" name="图片 1433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57935" y="5475605"/>
                        <a:ext cx="1809750" cy="918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064250" y="4484370"/>
            <a:ext cx="4940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扩展知识点：</a:t>
            </a:r>
            <a:r>
              <a:rPr lang="zh-CN" altLang="en-US" sz="2400">
                <a:solidFill>
                  <a:srgbClr val="FF0000"/>
                </a:solidFill>
              </a:rPr>
              <a:t>广义线性模型</a:t>
            </a:r>
            <a:r>
              <a:rPr lang="zh-CN" altLang="en-US" sz="2400"/>
              <a:t>假设</a:t>
            </a:r>
          </a:p>
        </p:txBody>
      </p:sp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102985" y="4998720"/>
          <a:ext cx="5666740" cy="1259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6" r:id="rId11" imgW="3886200" imgH="862965" progId="Equation.KSEE3">
                  <p:embed/>
                </p:oleObj>
              </mc:Choice>
              <mc:Fallback>
                <p:oleObj r:id="rId11" imgW="3886200" imgH="862965" progId="Equation.KSEE3">
                  <p:embed/>
                  <p:pic>
                    <p:nvPicPr>
                      <p:cNvPr id="0" name="图片 1433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02985" y="4998720"/>
                        <a:ext cx="5666740" cy="1259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84200" y="325120"/>
            <a:ext cx="11336020" cy="55079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弱人工智能、强人工智能、超人工智能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弱人工智能</a:t>
            </a: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Artificial Narrow Intelligence(ANI)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弱人工智能是擅长于单个方面的人工智能。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强人工智能</a:t>
            </a: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Artificial General Intelligence(AGI)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人类级别的人工智能。强人工智能是指在各方面都能喝人类比肩的人工智能，人类能干的脑力活它都能干。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超人工智能</a:t>
            </a:r>
            <a:r>
              <a:rPr lang="en-US" alt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Artificial Super Intelligence(ASI)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: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知名人工智能思想家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Nick Bostrom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把超级智能定义为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在几乎所有领域都比最聪明的人类大脑都聪明很多，包括科学创新、通识和社交技能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531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logistic</a:t>
            </a: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logistic回归推导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>
                <a:sym typeface="+mn-ea"/>
              </a:rPr>
              <a:t>扩展知识点：</a:t>
            </a:r>
            <a:r>
              <a:rPr lang="zh-CN" altLang="en-US" sz="2400">
                <a:solidFill>
                  <a:srgbClr val="FF0000"/>
                </a:solidFill>
                <a:sym typeface="+mn-ea"/>
              </a:rPr>
              <a:t>广义线性模型</a:t>
            </a:r>
            <a:r>
              <a:rPr lang="zh-CN" altLang="en-US" sz="2400">
                <a:sym typeface="+mn-ea"/>
              </a:rPr>
              <a:t>假设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4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16660" y="2272030"/>
          <a:ext cx="7295515" cy="1621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5" r:id="rId6" imgW="3886200" imgH="862965" progId="Equation.KSEE3">
                  <p:embed/>
                </p:oleObj>
              </mc:Choice>
              <mc:Fallback>
                <p:oleObj r:id="rId6" imgW="3886200" imgH="862965" progId="Equation.KSEE3">
                  <p:embed/>
                  <p:pic>
                    <p:nvPicPr>
                      <p:cNvPr id="0" name="图片 143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16660" y="2272030"/>
                        <a:ext cx="7295515" cy="1621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68095" y="4024630"/>
          <a:ext cx="1809750" cy="918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6" r:id="rId8" imgW="800100" imgH="405765" progId="Equation.KSEE3">
                  <p:embed/>
                </p:oleObj>
              </mc:Choice>
              <mc:Fallback>
                <p:oleObj r:id="rId8" imgW="800100" imgH="405765" progId="Equation.KSEE3">
                  <p:embed/>
                  <p:pic>
                    <p:nvPicPr>
                      <p:cNvPr id="0" name="图片 1433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68095" y="4024630"/>
                        <a:ext cx="1809750" cy="918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531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logistic</a:t>
            </a: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继续推导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5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85228" y="1963420"/>
          <a:ext cx="7472045" cy="3698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6" r:id="rId6" imgW="3543300" imgH="1752600" progId="Equation.KSEE3">
                  <p:embed/>
                </p:oleObj>
              </mc:Choice>
              <mc:Fallback>
                <p:oleObj r:id="rId6" imgW="3543300" imgH="1752600" progId="Equation.KSEE3">
                  <p:embed/>
                  <p:pic>
                    <p:nvPicPr>
                      <p:cNvPr id="0" name="图片 133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85228" y="1963420"/>
                        <a:ext cx="7472045" cy="3698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680085" y="5454015"/>
            <a:ext cx="84302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强调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：虽然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logistic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回归是最基本的分类模型，但它的使用极为广泛，尤其在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金融、推荐、商业化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等场景中。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1025" y="358775"/>
            <a:ext cx="1065276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logistic</a:t>
            </a: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练习：使用</a:t>
            </a:r>
            <a:r>
              <a:rPr lang="en-US" alt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logistic</a:t>
            </a: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回归对鸢尾花数据做分类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1980" y="2539365"/>
            <a:ext cx="8229600" cy="1205230"/>
          </a:xfrm>
        </p:spPr>
        <p:txBody>
          <a:bodyPr>
            <a:norm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zh-CN" altLang="en-US" sz="6000" smtClean="0"/>
          </a:p>
          <a:p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95" y="2168525"/>
            <a:ext cx="9519285" cy="3715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4835" y="358775"/>
            <a:ext cx="10652760" cy="39077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logistic</a:t>
            </a: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logistic</a:t>
            </a: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回归是一种分类算法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模型简单、计算量较小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对异常数据点并不敏感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对数据预处理要求较高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1025" y="358775"/>
            <a:ext cx="10652760" cy="15068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logistic</a:t>
            </a: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回归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思考，如下数据能够使用</a:t>
            </a:r>
            <a:r>
              <a:rPr lang="en-US" alt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logistic</a:t>
            </a: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分类吗？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50" y="2224405"/>
            <a:ext cx="2605405" cy="270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655" y="2480945"/>
            <a:ext cx="5593080" cy="210121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056005" y="5387340"/>
            <a:ext cx="88817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这个技巧称为</a:t>
            </a:r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(kernel)</a:t>
            </a:r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方法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，是一种非线性分类器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，想深入研究的同学们可以自行查阅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svm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kernel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相关资料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4540" y="1302385"/>
            <a:ext cx="10515600" cy="2387600"/>
          </a:xfrm>
        </p:spPr>
        <p:txBody>
          <a:bodyPr/>
          <a:lstStyle/>
          <a:p>
            <a:r>
              <a:rPr lang="en-US" altLang="zh-CN"/>
              <a:t>Q&amp;A?</a:t>
            </a:r>
            <a:br>
              <a:rPr lang="en-US" altLang="zh-CN"/>
            </a:br>
            <a:r>
              <a:rPr lang="en-US" altLang="zh-CN"/>
              <a:t>Disscussion</a:t>
            </a:r>
          </a:p>
        </p:txBody>
      </p:sp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23685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决策树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决策树能用来做回归，也可以用来做分类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是一类算法的总称</a:t>
            </a: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6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http://images.cnblogs.com/cnblogs_com/leoo2sk/WindowsLiveWriter/34d255f282ae_B984/1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220" y="1421765"/>
            <a:ext cx="4688840" cy="42056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160145" y="2562860"/>
            <a:ext cx="54375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决策树是描述对数据进行分类的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树形模型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，</a:t>
            </a:r>
            <a:endParaRPr lang="zh-CN" altLang="en-US" b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可以是二叉树或非二叉树，内部节点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绿色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表示</a:t>
            </a:r>
            <a:endParaRPr lang="zh-CN" altLang="en-US" b="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一个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特征或属性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，叶子节点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橘色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表示一个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结果类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在做回归任务时，以</a:t>
            </a:r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叶子节点的值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指代输出值。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227455" y="4944110"/>
            <a:ext cx="88817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思考：分类标准如何选定？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0550" y="358775"/>
            <a:ext cx="977836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决策树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信息熵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3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116330" y="2132330"/>
            <a:ext cx="88817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表征了</a:t>
            </a:r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信息不确定性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的程度</a:t>
            </a:r>
          </a:p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分类属性应当以</a:t>
            </a:r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最高熵减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为标准进行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61310" y="1249680"/>
          <a:ext cx="3939540" cy="71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4" r:id="rId6" imgW="4885690" imgH="888365" progId="Equation.KSEE3">
                  <p:embed/>
                </p:oleObj>
              </mc:Choice>
              <mc:Fallback>
                <p:oleObj r:id="rId6" imgW="4885690" imgH="888365" progId="Equation.KSEE3">
                  <p:embed/>
                  <p:pic>
                    <p:nvPicPr>
                      <p:cNvPr id="0" name="图片 819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61310" y="1249680"/>
                        <a:ext cx="3939540" cy="716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1207135" y="3156585"/>
          <a:ext cx="8312150" cy="3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9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9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5445">
                <a:tc grid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人种分类训练数据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眼睛颜色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头发颜色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身高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体重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亚洲人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Black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Fat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Thin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Black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Thin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Fat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Fat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Brown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Thin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165" y="812800"/>
            <a:ext cx="3370580" cy="2111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00770" y="1269365"/>
            <a:ext cx="2117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考虑一本书，只有一个中文汉子，编码它需要几个字节呢？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4995" y="354330"/>
            <a:ext cx="437324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决策树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以眼睛颜色分类：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s(d1)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以头发颜色分类：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s(d2)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以身高分类：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s(d3)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以体重分类：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s(d4)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7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5422265" y="967105"/>
          <a:ext cx="5959475" cy="2678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78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48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32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眼睛颜色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头发颜色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身高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体重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亚洲人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Black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Fat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Thin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Black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Thin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Fat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Fat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4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Brown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Thin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40105" y="3015615"/>
          <a:ext cx="7959725" cy="3262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8" r:id="rId6" imgW="3949700" imgH="1892300" progId="Equation.KSEE3">
                  <p:embed/>
                </p:oleObj>
              </mc:Choice>
              <mc:Fallback>
                <p:oleObj r:id="rId6" imgW="3949700" imgH="1892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0105" y="3015615"/>
                        <a:ext cx="7959725" cy="3262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4995" y="354330"/>
            <a:ext cx="886269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决策树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上文中计算了</a:t>
            </a:r>
            <a:r>
              <a:rPr lang="zh-CN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信息增益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等同于信息熵减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，也即间接的利用了所谓的</a:t>
            </a:r>
            <a:r>
              <a:rPr lang="zh-CN" altLang="en-US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条件熵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，这里给出形式化的推导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370" y="2575560"/>
            <a:ext cx="4795520" cy="28054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250" y="2837815"/>
            <a:ext cx="4651375" cy="30048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6350" y="23399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H(Y|X) = H(X,Y) - H(X)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77215" y="325120"/>
            <a:ext cx="1133602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图灵测试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60" y="472440"/>
            <a:ext cx="7019290" cy="397952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4" y="4101611"/>
            <a:ext cx="7877175" cy="1588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4995" y="354330"/>
            <a:ext cx="864425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决策树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具体步骤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(1)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、首先选择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眼睛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这个属性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(2)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、分裂出三个中间节点，之后选择其他属性，继续划分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(3)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、直到新节点中的类别均一致，或特征都用尽为止</a:t>
            </a:r>
            <a:endParaRPr lang="en-US" altLang="zh-CN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198880" y="3027680"/>
            <a:ext cx="88817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思考：第</a:t>
            </a:r>
            <a:r>
              <a:rPr lang="en-US" alt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(3)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步是最好的情况吗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？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rcRect b="29226"/>
          <a:stretch>
            <a:fillRect/>
          </a:stretch>
        </p:blipFill>
        <p:spPr>
          <a:xfrm>
            <a:off x="1374775" y="3536950"/>
            <a:ext cx="5276215" cy="19126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26680" y="5332730"/>
            <a:ext cx="2832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剪枝、限制树高</a:t>
            </a:r>
            <a:r>
              <a:rPr lang="zh-CN" altLang="en-US" sz="2400"/>
              <a:t>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8695" y="3488055"/>
            <a:ext cx="3743960" cy="16249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0000" y="5742940"/>
            <a:ext cx="88817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以上，就是决策树中的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ID3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算法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4995" y="354330"/>
            <a:ext cx="9486265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决策树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思考如下问题：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如果数据某一列是人员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id(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数字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，那么按信息增益的分裂方式，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该列一定会被作为首选属性，然而这对</a:t>
            </a:r>
            <a:r>
              <a:rPr lang="zh-CN" altLang="en-US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泛化性能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毫无益处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这是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ID3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算法的缺陷，因此</a:t>
            </a:r>
            <a:r>
              <a:rPr lang="en-US" altLang="zh-CN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C4.5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算法采用了信息增益率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9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929890" y="3536950"/>
          <a:ext cx="4275455" cy="1094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0" r:id="rId6" imgW="1638300" imgH="419100" progId="Equation.KSEE3">
                  <p:embed/>
                </p:oleObj>
              </mc:Choice>
              <mc:Fallback>
                <p:oleObj r:id="rId6" imgW="1638300" imgH="419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29890" y="3536950"/>
                        <a:ext cx="4275455" cy="1094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4995" y="354330"/>
            <a:ext cx="9177020" cy="35845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随机森林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5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一棵树比较</a:t>
            </a:r>
            <a:r>
              <a:rPr lang="zh-CN" altLang="en-US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单薄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弱分类器的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bagging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策略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10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随机森林在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bagging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策略上作出修改：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(1)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en-US" altLang="zh-CN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bootstrap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采样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、随机选择特征，选择最佳属性建立决策树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(3)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、形成随机森林，通过投票得到结果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20" y="948690"/>
            <a:ext cx="2707005" cy="17284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84820" y="2886710"/>
            <a:ext cx="30562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注：</a:t>
            </a:r>
            <a:r>
              <a:rPr lang="en-US" altLang="zh-CN"/>
              <a:t>bootstrap</a:t>
            </a:r>
            <a:r>
              <a:rPr lang="zh-CN" altLang="en-US"/>
              <a:t>来自于</a:t>
            </a:r>
            <a:r>
              <a:rPr lang="en-US" altLang="zh-CN"/>
              <a:t>”pull up by your own bootstraps”</a:t>
            </a:r>
            <a:r>
              <a:rPr lang="zh-CN" altLang="en-US"/>
              <a:t>，意思是依靠自己的资源，称为自助法。前面已经讲过，这是一种对样本的重复利用方法。</a:t>
            </a:r>
          </a:p>
          <a:p>
            <a:r>
              <a:rPr lang="en-US" altLang="zh-CN">
                <a:solidFill>
                  <a:srgbClr val="FF0000"/>
                </a:solidFill>
              </a:rPr>
              <a:t>OOB</a:t>
            </a:r>
            <a:r>
              <a:rPr lang="zh-CN" altLang="en-US">
                <a:solidFill>
                  <a:srgbClr val="FF0000"/>
                </a:solidFill>
              </a:rPr>
              <a:t>数据</a:t>
            </a:r>
            <a:r>
              <a:rPr lang="zh-CN" altLang="en-US"/>
              <a:t>：约为</a:t>
            </a:r>
            <a:r>
              <a:rPr lang="en-US" altLang="zh-CN"/>
              <a:t>36%</a:t>
            </a:r>
            <a:r>
              <a:rPr lang="zh-CN" altLang="en-US"/>
              <a:t>，用作测试数据。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03"/>
          <a:stretch>
            <a:fillRect/>
          </a:stretch>
        </p:blipFill>
        <p:spPr>
          <a:xfrm>
            <a:off x="1193800" y="3668395"/>
            <a:ext cx="4474845" cy="2778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84520" y="4691380"/>
            <a:ext cx="822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tx1"/>
                </a:solidFill>
              </a:rPr>
              <a:t>投票</a:t>
            </a:r>
            <a:r>
              <a:rPr lang="en-US" altLang="zh-CN" b="1">
                <a:solidFill>
                  <a:schemeClr val="tx1"/>
                </a:solidFill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4995" y="354330"/>
            <a:ext cx="9177020" cy="3799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随机森林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5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思考如下问题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24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(1)logistic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回归能否用于形成随机森林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(2)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随机森林有什么好处，同时有什么问题？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4595" y="4058285"/>
            <a:ext cx="66776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zh-CN" altLang="en-US" b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假定当前已经得到了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m-1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棵决策树，是否可以通过现有样本和决策树的信息，对第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棵决策树的建立产生有益的影响呢？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4995" y="354330"/>
            <a:ext cx="9974580" cy="5200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提升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提升是一种机器学习思想，可以用于回归和分类问题，它每一步产生一个弱预测模型，并加权累加至总模型中，如果每一步决策树的生成都是根据损失函数的梯度方向，则称之为</a:t>
            </a:r>
            <a:r>
              <a:rPr lang="zh-CN" altLang="en-US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梯度提升</a:t>
            </a:r>
            <a:r>
              <a:rPr lang="en-US" altLang="zh-CN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(Gradient boosting)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梯度提升算法首先假设一个</a:t>
            </a:r>
            <a:r>
              <a:rPr lang="zh-CN" altLang="en-US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损失函数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，对于回归可以采用</a:t>
            </a:r>
            <a:r>
              <a:rPr lang="en-US" altLang="zh-CN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L2 Loss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在这个基础上，通过迭代选择一个负梯度方向上的基分类器来逼近局部最小值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考虑利用已有信息，每棵树都在之前的结果上拟合</a:t>
            </a:r>
            <a:r>
              <a:rPr lang="zh-CN" altLang="en-US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残差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</a:t>
            </a:r>
            <a:r>
              <a:rPr lang="zh-CN" altLang="en-US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一阶导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得到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gbdt(gradient boosting decision tree)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、</a:t>
            </a:r>
            <a:r>
              <a:rPr lang="zh-CN" altLang="en-US" sz="2400" b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二阶导</a:t>
            </a:r>
            <a:r>
              <a:rPr lang="zh-CN" altLang="en-US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得到</a:t>
            </a:r>
            <a:r>
              <a:rPr lang="en-US" altLang="zh-CN" sz="24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xgboost</a:t>
            </a:r>
            <a:r>
              <a:rPr lang="zh-CN" altLang="en-US" sz="2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0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4995" y="354330"/>
            <a:ext cx="437324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提升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GBDT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模型</a:t>
            </a: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7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69670" y="2059940"/>
          <a:ext cx="6126480" cy="263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8" r:id="rId6" imgW="3175000" imgH="1447800" progId="Equation.KSEE3">
                  <p:embed/>
                </p:oleObj>
              </mc:Choice>
              <mc:Fallback>
                <p:oleObj r:id="rId6" imgW="3175000" imgH="1447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69670" y="2059940"/>
                        <a:ext cx="6126480" cy="2633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0655" y="614680"/>
            <a:ext cx="1744980" cy="1676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96200" y="2576195"/>
            <a:ext cx="4564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训练数据：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f(x,y,z)=1,2,3,4,5</a:t>
            </a:r>
          </a:p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en-US" altLang="zh-CN" sz="2400" baseline="-2500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如何选择？损失函数计算？</a:t>
            </a:r>
          </a:p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F</a:t>
            </a:r>
            <a:r>
              <a:rPr lang="en-US" altLang="zh-CN" sz="2400" baseline="-2500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呢？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69670" y="5079365"/>
            <a:ext cx="7762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强调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GBDT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基于的决策树，是一种回归树。同时既不是以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ID3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C4.5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为方式划分的，也不是以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CART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方式划分的。它的分割方式是穷举每一个特征分割点，使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LSL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最小。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0550" y="358775"/>
            <a:ext cx="8180705" cy="37230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提升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回顾二阶泰勒展开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xgboost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利用了二阶导，并加入了正则化处理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8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304290" y="2108200"/>
          <a:ext cx="6697345" cy="786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9" r:id="rId6" imgW="3352800" imgH="393700" progId="Equation.KSEE3">
                  <p:embed/>
                </p:oleObj>
              </mc:Choice>
              <mc:Fallback>
                <p:oleObj r:id="rId6" imgW="3352800" imgH="3937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04290" y="2108200"/>
                        <a:ext cx="6697345" cy="786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06183" y="3859530"/>
          <a:ext cx="6997700" cy="2465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0" r:id="rId8" imgW="3606165" imgH="1270000" progId="Equation.KSEE3">
                  <p:embed/>
                </p:oleObj>
              </mc:Choice>
              <mc:Fallback>
                <p:oleObj r:id="rId8" imgW="3606165" imgH="1270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06183" y="3859530"/>
                        <a:ext cx="6997700" cy="2465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0550" y="367665"/>
            <a:ext cx="8180705" cy="19996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提升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继续推导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9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81418" y="1858963"/>
          <a:ext cx="7885430" cy="443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0" r:id="rId6" imgW="4063365" imgH="2286000" progId="Equation.KSEE3">
                  <p:embed/>
                </p:oleObj>
              </mc:Choice>
              <mc:Fallback>
                <p:oleObj r:id="rId6" imgW="4063365" imgH="22860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81418" y="1858963"/>
                        <a:ext cx="7885430" cy="4438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90550" y="367665"/>
            <a:ext cx="8180705" cy="19996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提升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举个例子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0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" y="2032000"/>
            <a:ext cx="8328025" cy="39954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27525" y="5619115"/>
            <a:ext cx="5391150" cy="6451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强调</a:t>
            </a:r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：在一棵树的构建之内，不断选择分割属性，</a:t>
            </a:r>
          </a:p>
          <a:p>
            <a:pPr algn="l"/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并枚举分割点，使损失函数下降最快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1025" y="358775"/>
            <a:ext cx="1065276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决策树</a:t>
            </a:r>
            <a:endParaRPr lang="zh-CN" altLang="en-US" sz="4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练习：使用</a:t>
            </a:r>
            <a:r>
              <a:rPr lang="en-US" alt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xgboost</a:t>
            </a: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对鸢尾花数据做分类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85" y="2066925"/>
            <a:ext cx="5819140" cy="3883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0" name="图片 10737428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76580" y="325120"/>
            <a:ext cx="9778365" cy="4646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人工智能的历史</a:t>
            </a:r>
            <a:endParaRPr lang="zh-CN" altLang="en-US" b="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1956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年夏天：达特茅斯会议，提出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人工智能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“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世纪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60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年代：感知机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世纪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70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年代：专家系统、知识工程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世纪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80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年代：日本第五代机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世纪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90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年代：统计机器学习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2006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年：深度学习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2012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年：卷积神经网络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4835" y="358775"/>
            <a:ext cx="10652760" cy="4276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决策树总结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决策树是一类具有可解释性、泛化性能较好的模型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精度高、无需特征归一化，能够处理缺失值，共线性特征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适合于低维稠密数据，不适合高维稀疏数据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决策树类算法兼具特征选择能力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在金融、推荐、商业化领域用途十分广泛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朴素贝叶斯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自然语言处理泛谈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4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47470" y="5266690"/>
            <a:ext cx="40265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>
                <a:latin typeface="微软雅黑" panose="020B0503020204020204" charset="-122"/>
                <a:ea typeface="微软雅黑" panose="020B0503020204020204" charset="-122"/>
              </a:rPr>
              <a:t>南京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</a:rPr>
              <a:t>市长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</a:rPr>
              <a:t>江大桥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南京市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长江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大桥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6981825" y="696595"/>
            <a:ext cx="5080" cy="490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985" y="1983740"/>
            <a:ext cx="4584065" cy="3044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52665" y="644525"/>
            <a:ext cx="45319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切词是自然语言处理中最基础、最重要的工作。切词是否准确，直接影响到文本处理的精确度。由于中文的特殊性，切词精度问题在很长一段时期内无法得到较好的改善。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600315" y="4033520"/>
            <a:ext cx="42151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词典法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规则法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语言模型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基于隐马尔可夫模型等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基于</a:t>
            </a:r>
            <a:r>
              <a:rPr lang="en-US" altLang="zh-CN" sz="2400"/>
              <a:t>LSTM</a:t>
            </a:r>
            <a:r>
              <a:rPr lang="zh-CN" altLang="en-US" sz="2400"/>
              <a:t>模型，序列标注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510780" y="2465705"/>
            <a:ext cx="455803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/>
              <a:t>交集型歧义：结婚的和尚未结婚的</a:t>
            </a:r>
          </a:p>
          <a:p>
            <a:r>
              <a:rPr lang="zh-CN" altLang="en-US" sz="2200"/>
              <a:t>                           他说的确实在理 </a:t>
            </a:r>
          </a:p>
          <a:p>
            <a:r>
              <a:rPr lang="zh-CN" altLang="en-US" sz="2200"/>
              <a:t>组合型歧义：学生会宣传部</a:t>
            </a:r>
          </a:p>
          <a:p>
            <a:r>
              <a:rPr lang="zh-CN" altLang="en-US" sz="2200"/>
              <a:t>                            把手抬起来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/>
              <p14:cNvContentPartPr/>
              <p14:nvPr/>
            </p14:nvContentPartPr>
            <p14:xfrm>
              <a:off x="8997840" y="2509200"/>
              <a:ext cx="2802240" cy="75600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91360" y="2506680"/>
                <a:ext cx="2811600" cy="76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29845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朴素贝叶斯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语言模型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看成句子出现的概率问题：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1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59840" y="2350770"/>
          <a:ext cx="7112000" cy="937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2" r:id="rId6" imgW="3276600" imgH="431800" progId="Equation.KSEE3">
                  <p:embed/>
                </p:oleObj>
              </mc:Choice>
              <mc:Fallback>
                <p:oleObj r:id="rId6" imgW="3276600" imgH="4318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9840" y="2350770"/>
                        <a:ext cx="7112000" cy="937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199515" y="3536950"/>
            <a:ext cx="561848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这样分词问题算是有了一个可用的解决方案，同时机器翻译等任务也被整合成了语言模型之间的映射问题。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98575" y="5318125"/>
            <a:ext cx="77673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思考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：这样做有什么问题？</a:t>
            </a: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取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n-gram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这是语言模型的基础工作，常见的是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3-gram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285" y="3810635"/>
            <a:ext cx="2367280" cy="1695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977836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朴素贝叶斯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再次回顾贝叶斯公式：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8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02690" y="1969135"/>
          <a:ext cx="3637280" cy="931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9" r:id="rId6" imgW="1638300" imgH="419100" progId="Equation.KSEE3">
                  <p:embed/>
                </p:oleObj>
              </mc:Choice>
              <mc:Fallback>
                <p:oleObj r:id="rId6" imgW="1638300" imgH="4191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2690" y="1969135"/>
                        <a:ext cx="3637280" cy="931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00455" y="3117850"/>
            <a:ext cx="4157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假设有正常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垃圾两类文本的训练数据，上述公式的意思也可以这样表达：</a:t>
            </a:r>
          </a:p>
          <a:p>
            <a:endParaRPr lang="zh-CN" altLang="en-US"/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161415" y="4039870"/>
          <a:ext cx="7191375" cy="883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0" r:id="rId8" imgW="3517265" imgH="431800" progId="Equation.KSEE3">
                  <p:embed/>
                </p:oleObj>
              </mc:Choice>
              <mc:Fallback>
                <p:oleObj r:id="rId8" imgW="3517265" imgH="4318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61415" y="4039870"/>
                        <a:ext cx="7191375" cy="883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161415" y="5304155"/>
            <a:ext cx="7767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思考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可能是一篇文章、一句话，上述模型如何求解呢？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596773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朴素贝叶斯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朴素贝叶斯是最基础的</a:t>
            </a:r>
            <a:r>
              <a:rPr lang="zh-CN" altLang="en-US" sz="24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文本分类</a:t>
            </a: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模型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它对文本做了</a:t>
            </a:r>
            <a:r>
              <a:rPr lang="zh-CN" altLang="en-US" sz="2400" b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马尔科夫</a:t>
            </a: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假设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9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37615" y="2538413"/>
          <a:ext cx="7112000" cy="192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0" r:id="rId6" imgW="3276600" imgH="889000" progId="Equation.KSEE3">
                  <p:embed/>
                </p:oleObj>
              </mc:Choice>
              <mc:Fallback>
                <p:oleObj r:id="rId6" imgW="3276600" imgH="8890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37615" y="2538413"/>
                        <a:ext cx="7112000" cy="192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9205" y="3321050"/>
            <a:ext cx="2235835" cy="2653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790" y="903605"/>
            <a:ext cx="4284980" cy="18846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51890" y="5299075"/>
            <a:ext cx="77673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强调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：文本上的马尔科夫假设是非常强的约束</a:t>
            </a: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朴素贝叶斯效果较好，与文本的稀疏性有关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0235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596773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朴素贝叶斯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举个例子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3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1267460" y="2018030"/>
          <a:ext cx="886269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训练语料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垃圾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您好，请关注xxx机器学习产品，我们的联系方式是xxx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老师好，我想请教您一个机器学习的问题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最新优惠促销，打折甩卖，免费产品咨询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基于区块链的版权数据保护，是未来一个可能的技术方向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我们使用机器学习对图片进行分类，模型关注的是图片哪个区域？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1267460" y="4397375"/>
          <a:ext cx="5830570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4" r:id="rId6" imgW="2819400" imgH="914400" progId="Equation.KSEE3">
                  <p:embed/>
                </p:oleObj>
              </mc:Choice>
              <mc:Fallback>
                <p:oleObj r:id="rId6" imgW="2819400" imgH="9144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67460" y="4397375"/>
                        <a:ext cx="5830570" cy="183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071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5470" y="349250"/>
            <a:ext cx="5967730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朴素贝叶斯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举个例子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7" r:id="rId4" imgW="914400" imgH="215900" progId="Equation.KSEE3">
                  <p:embed/>
                </p:oleObj>
              </mc:Choice>
              <mc:Fallback>
                <p:oleObj r:id="rId4" imgW="914400" imgH="2159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/>
          <p:nvPr/>
        </p:nvGraphicFramePr>
        <p:xfrm>
          <a:off x="1225550" y="2028825"/>
          <a:ext cx="7517130" cy="1325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8" r:id="rId6" imgW="3288665" imgH="673100" progId="Equation.KSEE3">
                  <p:embed/>
                </p:oleObj>
              </mc:Choice>
              <mc:Fallback>
                <p:oleObj r:id="rId6" imgW="3288665" imgH="673100" progId="Equation.KSEE3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5550" y="2028825"/>
                        <a:ext cx="7517130" cy="1325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1985" y="3650615"/>
            <a:ext cx="3423920" cy="2282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28395" y="3724275"/>
            <a:ext cx="7767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思考：这样做有什么问题？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28395" y="4321175"/>
            <a:ext cx="42151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/>
              <a:t>拉普拉斯平滑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400"/>
              <a:t>其他策略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6105" y="354965"/>
            <a:ext cx="1065276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朴素贝叶斯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4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练习：使用朴素贝叶斯对垃圾文本分类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90" y="1908175"/>
            <a:ext cx="6951980" cy="467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6105" y="354965"/>
            <a:ext cx="10652760" cy="31076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朴素贝叶斯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24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朴素贝叶斯是最基础的文本分类模型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与常用的概率图模型均有着紧密的关联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sz="24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马尔科夫假设约束较强，该模型</a:t>
            </a:r>
            <a:r>
              <a:rPr lang="zh-CN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能力有限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</a:t>
            </a:r>
          </a:p>
          <a:p>
            <a:pPr indent="0" algn="l">
              <a:buFont typeface="Arial" panose="020B0604020202020204" pitchFamily="34" charset="0"/>
              <a:buNone/>
            </a:pPr>
            <a:r>
              <a:rPr lang="zh-CN" sz="28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   </a:t>
            </a:r>
            <a:endParaRPr lang="en-US" alt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5790"/>
            <a:ext cx="12192000" cy="1169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86105" y="354965"/>
            <a:ext cx="10968990" cy="50774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kaggle ctr</a:t>
            </a:r>
            <a:r>
              <a:rPr lang="zh-CN" altLang="en-US" sz="44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预估实战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sz="20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题目网址：https://www.kaggle.com/c/avazu-ctr-prediction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sz="2000"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训练数据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-train.txt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：10 days of click-through data, ordered chronologically. Non-clicks and clicks are subsampled according to different strategies.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测试数据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-test.txt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： 1 day of ads to for testing your model predictions.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说明文件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-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sampleSubmission.csv：Sample submission file in the correct format, corresponds to the All-0.5 Benchmark.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字段：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id: ad identifier；click: 0/1 for non-click/click；hour: format is YYMMDDHH, so 14091123 means 23:00 on Sept. 11, 2014 UTC.；C1 -- anonymized categorical variable；banner_pos；site_id；site_domain；site_category；app_id；app_domain；app_category；device_id；device_ip；device_model；device_type；device_conn_type；C14-C21 -- anonymized categorical variables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其中5到15列为分类特征，16~24列为数值型特征。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4117</Words>
  <Application>Microsoft Office PowerPoint</Application>
  <PresentationFormat>宽屏</PresentationFormat>
  <Paragraphs>858</Paragraphs>
  <Slides>101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101</vt:i4>
      </vt:variant>
    </vt:vector>
  </HeadingPairs>
  <TitlesOfParts>
    <vt:vector size="112" baseType="lpstr">
      <vt:lpstr>宋体</vt:lpstr>
      <vt:lpstr>微软雅黑</vt:lpstr>
      <vt:lpstr>微软雅黑 Light</vt:lpstr>
      <vt:lpstr>Arial</vt:lpstr>
      <vt:lpstr>Calibri</vt:lpstr>
      <vt:lpstr>Symbol</vt:lpstr>
      <vt:lpstr>Times New Roman</vt:lpstr>
      <vt:lpstr>Wingdings</vt:lpstr>
      <vt:lpstr>Office 主题</vt:lpstr>
      <vt:lpstr>Bitmap Image</vt:lpstr>
      <vt:lpstr>Equation.KSEE3</vt:lpstr>
      <vt:lpstr>机器学习与深度学习实践</vt:lpstr>
      <vt:lpstr>声明 Acknowledgments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Q&amp;A? Disscussion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Q&amp;A? Disscussion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liuche</dc:creator>
  <cp:lastModifiedBy>liuche</cp:lastModifiedBy>
  <cp:revision>175</cp:revision>
  <dcterms:created xsi:type="dcterms:W3CDTF">2017-08-03T09:01:00Z</dcterms:created>
  <dcterms:modified xsi:type="dcterms:W3CDTF">2018-09-09T09:32:12Z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